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12" r:id="rId2"/>
    <p:sldId id="619" r:id="rId3"/>
    <p:sldId id="609" r:id="rId4"/>
    <p:sldId id="693" r:id="rId5"/>
    <p:sldId id="678" r:id="rId6"/>
    <p:sldId id="716" r:id="rId7"/>
    <p:sldId id="652" r:id="rId8"/>
    <p:sldId id="633" r:id="rId9"/>
    <p:sldId id="661" r:id="rId10"/>
    <p:sldId id="662" r:id="rId11"/>
    <p:sldId id="664" r:id="rId12"/>
    <p:sldId id="665" r:id="rId13"/>
    <p:sldId id="537" r:id="rId14"/>
    <p:sldId id="666" r:id="rId15"/>
    <p:sldId id="718" r:id="rId16"/>
    <p:sldId id="668" r:id="rId17"/>
    <p:sldId id="667" r:id="rId18"/>
    <p:sldId id="669" r:id="rId19"/>
    <p:sldId id="600" r:id="rId20"/>
    <p:sldId id="703" r:id="rId21"/>
    <p:sldId id="683" r:id="rId22"/>
    <p:sldId id="704" r:id="rId23"/>
    <p:sldId id="601" r:id="rId24"/>
    <p:sldId id="677" r:id="rId25"/>
    <p:sldId id="705" r:id="rId26"/>
    <p:sldId id="696" r:id="rId27"/>
    <p:sldId id="697" r:id="rId28"/>
    <p:sldId id="698" r:id="rId29"/>
    <p:sldId id="711" r:id="rId30"/>
    <p:sldId id="713" r:id="rId31"/>
    <p:sldId id="700" r:id="rId32"/>
    <p:sldId id="712" r:id="rId33"/>
    <p:sldId id="708" r:id="rId34"/>
    <p:sldId id="715" r:id="rId35"/>
    <p:sldId id="706" r:id="rId36"/>
    <p:sldId id="707" r:id="rId37"/>
    <p:sldId id="71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BBC9F"/>
    <a:srgbClr val="2CE534"/>
    <a:srgbClr val="F625D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5950" autoAdjust="0"/>
    <p:restoredTop sz="89983" autoAdjust="0"/>
  </p:normalViewPr>
  <p:slideViewPr>
    <p:cSldViewPr>
      <p:cViewPr>
        <p:scale>
          <a:sx n="90" d="100"/>
          <a:sy n="90" d="100"/>
        </p:scale>
        <p:origin x="-2048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4B9C-2094-FB4B-AFA6-6875F9D0437C}" type="datetime1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86821-73A1-E445-A952-0ECA598E3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0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2DC393-3BB0-AD46-8FC0-B5FD4769B439}" type="datetime1">
              <a:rPr lang="en-US" smtClean="0"/>
              <a:pPr>
                <a:defRPr/>
              </a:pPr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445E5-940D-4442-9B9A-B43E01DA8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1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5D23E-1013-6148-8B59-A80E9BD596BA}" type="slidenum">
              <a:rPr lang="en-US"/>
              <a:pPr/>
              <a:t>8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3738"/>
            <a:ext cx="4541837" cy="3408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65669" cy="4092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5D23E-1013-6148-8B59-A80E9BD596BA}" type="slidenum">
              <a:rPr lang="en-US"/>
              <a:pPr/>
              <a:t>9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3738"/>
            <a:ext cx="4541837" cy="3408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65669" cy="4092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0F4874B-174E-E241-B355-A24A0CE623D9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47714E-7BBD-F743-8971-8EF0DC56F31F}" type="slidenum">
              <a:rPr lang="en-US"/>
              <a:pPr/>
              <a:t>27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75743-C28E-CD4D-8D74-7119E1770DA0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9DF0-08AF-4D0C-90A2-764125160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2CC8-5FCE-4769-8466-59A3D3F50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112F-FD0E-472D-8E2C-91A86D929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26AD-F5B3-4856-8FA6-8D576149B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C681-6494-4400-9BF9-20818CF2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9870-4D60-4D94-8866-D6B72B533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3CCB-2ED2-43FD-B2D1-7A5A01784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4CBD-586A-492E-8A96-7A647CC9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6D98-D1B6-43B7-B9DE-9DA02B8DB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6300-45C1-4E5F-9D1C-6F64E837A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ED1E-F542-426E-B360-C1575129F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7B60D-2770-4377-A80A-02F556D4F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000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0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36.png"/><Relationship Id="rId6" Type="http://schemas.openxmlformats.org/officeDocument/2006/relationships/image" Target="../media/image50.png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gif"/><Relationship Id="rId3" Type="http://schemas.openxmlformats.org/officeDocument/2006/relationships/image" Target="../media/image7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57.png"/><Relationship Id="rId5" Type="http://schemas.openxmlformats.org/officeDocument/2006/relationships/image" Target="../media/image78.gif"/><Relationship Id="rId6" Type="http://schemas.openxmlformats.org/officeDocument/2006/relationships/image" Target="../media/image79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Relationship Id="rId3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Relationship Id="rId3" Type="http://schemas.openxmlformats.org/officeDocument/2006/relationships/image" Target="../media/image8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162800" cy="16764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eavy </a:t>
            </a:r>
            <a:r>
              <a:rPr lang="en-US" dirty="0"/>
              <a:t>i</a:t>
            </a:r>
            <a:r>
              <a:rPr lang="en-US" dirty="0" smtClean="0"/>
              <a:t>on jets in ALICE and STAR: status and update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A7E59-F25B-4E49-B3BA-9C0E1A68C1A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752600"/>
            <a:ext cx="4428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Peter Jacobs</a:t>
            </a:r>
          </a:p>
          <a:p>
            <a:pPr algn="ctr"/>
            <a:r>
              <a:rPr lang="en-US" sz="2000" i="1" dirty="0" smtClean="0">
                <a:latin typeface="+mn-lt"/>
              </a:rPr>
              <a:t>Lawrence Berkeley National Laboratory</a:t>
            </a:r>
          </a:p>
        </p:txBody>
      </p:sp>
      <p:pic>
        <p:nvPicPr>
          <p:cNvPr id="8" name="Picture 7" descr="LBNL logo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11" y="228600"/>
            <a:ext cx="1752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LIce_SETUP_final_cf"/>
          <p:cNvPicPr>
            <a:picLocks noChangeAspect="1" noChangeArrowheads="1"/>
          </p:cNvPicPr>
          <p:nvPr/>
        </p:nvPicPr>
        <p:blipFill>
          <a:blip r:embed="rId3"/>
          <a:srcRect r="4427"/>
          <a:stretch>
            <a:fillRect/>
          </a:stretch>
        </p:blipFill>
        <p:spPr bwMode="auto">
          <a:xfrm>
            <a:off x="5029201" y="3645600"/>
            <a:ext cx="3445648" cy="24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AR_FIN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0"/>
            <a:ext cx="3276600" cy="2457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2971800"/>
            <a:ext cx="179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STAR @ RHIC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971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ALICE @ LHC</a:t>
            </a:r>
          </a:p>
        </p:txBody>
      </p:sp>
    </p:spTree>
    <p:extLst>
      <p:ext uri="{BB962C8B-B14F-4D97-AF65-F5344CB8AC3E}">
        <p14:creationId xmlns:p14="http://schemas.microsoft.com/office/powerpoint/2010/main" val="56324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756"/>
            <a:ext cx="8534400" cy="970844"/>
          </a:xfrm>
        </p:spPr>
        <p:txBody>
          <a:bodyPr/>
          <a:lstStyle/>
          <a:p>
            <a:r>
              <a:rPr lang="en-US" dirty="0" smtClean="0"/>
              <a:t>Inclusive jet spectrum: </a:t>
            </a:r>
            <a:br>
              <a:rPr lang="en-US" dirty="0" smtClean="0"/>
            </a:br>
            <a:r>
              <a:rPr lang="en-US" dirty="0" smtClean="0"/>
              <a:t>isolation of hard jet component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5715000" cy="3122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1066800"/>
            <a:ext cx="331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G. De Barros et al., arXiv:1208.1518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810000"/>
            <a:ext cx="2134269" cy="261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8400" y="36576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4953000"/>
            <a:ext cx="1005403" cy="36933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+mn-lt"/>
              </a:rPr>
              <a:t>unbiased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5715000"/>
            <a:ext cx="77457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biased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53340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15240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Require leading hadron of each jet candidate to be above </a:t>
            </a:r>
            <a:r>
              <a:rPr lang="en-US" sz="2000" dirty="0" err="1" smtClean="0">
                <a:latin typeface="+mn-lt"/>
              </a:rPr>
              <a:t>p</a:t>
            </a:r>
            <a:r>
              <a:rPr lang="en-US" sz="2000" baseline="-25000" dirty="0" err="1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threshold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mposition of momentum scale discriminating hard from non-hard jets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Infrared-safe: large fraction of jet energy can still be carried by very soft radiation (down to ~200 MeV)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Collinear-unsafe: minimize </a:t>
            </a:r>
            <a:r>
              <a:rPr lang="en-US" sz="2000" dirty="0" err="1" smtClean="0">
                <a:latin typeface="+mn-lt"/>
              </a:rPr>
              <a:t>p</a:t>
            </a:r>
            <a:r>
              <a:rPr lang="en-US" sz="2000" baseline="-25000" dirty="0" err="1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cut and vary it to assess its effect</a:t>
            </a:r>
          </a:p>
        </p:txBody>
      </p:sp>
    </p:spTree>
    <p:extLst>
      <p:ext uri="{BB962C8B-B14F-4D97-AF65-F5344CB8AC3E}">
        <p14:creationId xmlns:p14="http://schemas.microsoft.com/office/powerpoint/2010/main" val="394060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91400" cy="990600"/>
          </a:xfrm>
        </p:spPr>
        <p:txBody>
          <a:bodyPr/>
          <a:lstStyle/>
          <a:p>
            <a:r>
              <a:rPr lang="en-US" sz="3200" dirty="0" smtClean="0"/>
              <a:t>Quasi-inclusive jet spectrum in central heavy ion collisions at RHIC and LHC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39044"/>
            <a:ext cx="3505200" cy="276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463"/>
            <a:ext cx="2455452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463463"/>
            <a:ext cx="2230601" cy="3107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5528" y="1066800"/>
            <a:ext cx="240307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STAR central </a:t>
            </a:r>
            <a:r>
              <a:rPr lang="en-US" sz="2000" dirty="0" err="1" smtClean="0">
                <a:latin typeface="+mn-lt"/>
              </a:rPr>
              <a:t>Au+Au</a:t>
            </a:r>
            <a:r>
              <a:rPr lang="en-US" sz="2000" dirty="0" smtClean="0">
                <a:latin typeface="+mn-lt"/>
              </a:rPr>
              <a:t> </a:t>
            </a:r>
          </a:p>
          <a:p>
            <a:r>
              <a:rPr lang="en-US" sz="2000" dirty="0" smtClean="0">
                <a:latin typeface="+mn-lt"/>
              </a:rPr>
              <a:t>√</a:t>
            </a:r>
            <a:r>
              <a:rPr lang="en-US" sz="2000" dirty="0" err="1" smtClean="0">
                <a:latin typeface="+mn-lt"/>
              </a:rPr>
              <a:t>s</a:t>
            </a:r>
            <a:r>
              <a:rPr lang="en-US" sz="2000" baseline="-25000" dirty="0" err="1" smtClean="0">
                <a:latin typeface="+mn-lt"/>
              </a:rPr>
              <a:t>NN</a:t>
            </a:r>
            <a:r>
              <a:rPr lang="en-US" sz="2000" dirty="0" smtClean="0">
                <a:latin typeface="+mn-lt"/>
              </a:rPr>
              <a:t>=200 </a:t>
            </a:r>
            <a:r>
              <a:rPr lang="en-US" sz="2000" dirty="0" err="1" smtClean="0">
                <a:latin typeface="+mn-lt"/>
              </a:rPr>
              <a:t>GeV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Charged jets R=0.3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14490"/>
            <a:ext cx="150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+mn-lt"/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  <a:latin typeface="+mn-lt"/>
              </a:rPr>
              <a:t>thresh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=5 </a:t>
            </a:r>
            <a:r>
              <a:rPr lang="en-US" dirty="0" err="1" smtClean="0">
                <a:solidFill>
                  <a:srgbClr val="008000"/>
                </a:solidFill>
                <a:latin typeface="+mn-lt"/>
              </a:rPr>
              <a:t>GeV</a:t>
            </a:r>
            <a:endParaRPr lang="en-US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114490"/>
            <a:ext cx="150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+mn-lt"/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baseline="30000" dirty="0" err="1" smtClean="0">
                <a:solidFill>
                  <a:srgbClr val="008000"/>
                </a:solidFill>
                <a:latin typeface="+mn-lt"/>
              </a:rPr>
              <a:t>thresh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=7 </a:t>
            </a:r>
            <a:r>
              <a:rPr lang="en-US" dirty="0" err="1" smtClean="0">
                <a:solidFill>
                  <a:srgbClr val="008000"/>
                </a:solidFill>
                <a:latin typeface="+mn-lt"/>
              </a:rPr>
              <a:t>GeV</a:t>
            </a:r>
            <a:endParaRPr lang="en-US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219200"/>
            <a:ext cx="245203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ALICE central </a:t>
            </a:r>
            <a:r>
              <a:rPr lang="en-US" sz="2000" dirty="0" err="1" smtClean="0">
                <a:latin typeface="+mn-lt"/>
              </a:rPr>
              <a:t>Pb+Pb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√</a:t>
            </a:r>
            <a:r>
              <a:rPr lang="en-US" sz="2000" dirty="0" err="1" smtClean="0">
                <a:latin typeface="+mn-lt"/>
              </a:rPr>
              <a:t>s</a:t>
            </a:r>
            <a:r>
              <a:rPr lang="en-US" sz="2000" baseline="-25000" dirty="0" err="1" smtClean="0">
                <a:latin typeface="+mn-lt"/>
              </a:rPr>
              <a:t>NN</a:t>
            </a:r>
            <a:r>
              <a:rPr lang="en-US" sz="2000" dirty="0" smtClean="0">
                <a:latin typeface="+mn-lt"/>
              </a:rPr>
              <a:t>=2.76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 smtClean="0">
                <a:latin typeface="+mn-lt"/>
              </a:rPr>
              <a:t>eV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Full jets R=0.2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534561"/>
            <a:ext cx="8839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Proof of principle: quasi-inclusive jet spectra can be measured with well-controlled systematics over a broad kinematic range at both RHIC and LHC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 </a:t>
            </a:r>
            <a:r>
              <a:rPr lang="en-US" sz="2000" dirty="0">
                <a:latin typeface="+mn-lt"/>
              </a:rPr>
              <a:t>progress: full jets (STAR), larger R at both energies</a:t>
            </a:r>
            <a:r>
              <a:rPr lang="en-US" sz="2000" dirty="0" smtClean="0">
                <a:latin typeface="+mn-lt"/>
              </a:rPr>
              <a:t>, kinematic reach,…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Effect of leading hadron bias is visible  </a:t>
            </a:r>
          </a:p>
        </p:txBody>
      </p:sp>
      <p:sp>
        <p:nvSpPr>
          <p:cNvPr id="15" name="Oval 14"/>
          <p:cNvSpPr/>
          <p:nvPr/>
        </p:nvSpPr>
        <p:spPr>
          <a:xfrm>
            <a:off x="7315200" y="3048000"/>
            <a:ext cx="1371600" cy="6096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295400"/>
            <a:ext cx="12035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Jan </a:t>
            </a:r>
            <a:r>
              <a:rPr lang="en-US" sz="1600" i="1" dirty="0" err="1" smtClean="0">
                <a:latin typeface="+mn-lt"/>
              </a:rPr>
              <a:t>Rusnak</a:t>
            </a:r>
            <a:endParaRPr lang="en-US" sz="1600" i="1" dirty="0" smtClean="0">
              <a:latin typeface="+mn-lt"/>
            </a:endParaRPr>
          </a:p>
          <a:p>
            <a:r>
              <a:rPr lang="en-US" sz="1600" i="1" dirty="0" smtClean="0">
                <a:latin typeface="+mn-lt"/>
              </a:rPr>
              <a:t>HP13</a:t>
            </a:r>
          </a:p>
        </p:txBody>
      </p:sp>
    </p:spTree>
    <p:extLst>
      <p:ext uri="{BB962C8B-B14F-4D97-AF65-F5344CB8AC3E}">
        <p14:creationId xmlns:p14="http://schemas.microsoft.com/office/powerpoint/2010/main" val="39570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514600"/>
            <a:ext cx="4439179" cy="2851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924800" cy="1143000"/>
          </a:xfrm>
        </p:spPr>
        <p:txBody>
          <a:bodyPr/>
          <a:lstStyle/>
          <a:p>
            <a:r>
              <a:rPr lang="en-US" sz="3200" dirty="0" smtClean="0"/>
              <a:t>Inclusive jets at RHIC: </a:t>
            </a:r>
            <a:br>
              <a:rPr lang="en-US" sz="3200" dirty="0" smtClean="0"/>
            </a:br>
            <a:r>
              <a:rPr lang="en-US" sz="3200" dirty="0" smtClean="0"/>
              <a:t>compare </a:t>
            </a:r>
            <a:r>
              <a:rPr lang="en-US" sz="3200" dirty="0" err="1" smtClean="0"/>
              <a:t>Au+Au</a:t>
            </a:r>
            <a:r>
              <a:rPr lang="en-US" sz="3200" dirty="0" smtClean="0"/>
              <a:t> and </a:t>
            </a:r>
            <a:r>
              <a:rPr lang="en-US" sz="3200" dirty="0" err="1" smtClean="0"/>
              <a:t>p+p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14600"/>
            <a:ext cx="3810000" cy="3011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752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+p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spectrum with leading hadron bias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2133600"/>
            <a:ext cx="3429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biased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Au+Au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unbiased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p+p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59212"/>
              </p:ext>
            </p:extLst>
          </p:nvPr>
        </p:nvGraphicFramePr>
        <p:xfrm>
          <a:off x="5945937" y="1066800"/>
          <a:ext cx="2893925" cy="72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4" name="Equation" r:id="rId5" imgW="1815840" imgH="457200" progId="Equation.3">
                  <p:embed/>
                </p:oleObj>
              </mc:Choice>
              <mc:Fallback>
                <p:oleObj name="Equation" r:id="rId5" imgW="1815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937" y="1066800"/>
                        <a:ext cx="2893925" cy="72907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1066800"/>
            <a:ext cx="541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Ratio of heavy ion jet yield to </a:t>
            </a:r>
            <a:r>
              <a:rPr lang="en-US" sz="2000" dirty="0" err="1" smtClean="0">
                <a:latin typeface="+mn-lt"/>
              </a:rPr>
              <a:t>p+p</a:t>
            </a:r>
            <a:r>
              <a:rPr lang="en-US" sz="2000" dirty="0" smtClean="0">
                <a:latin typeface="+mn-lt"/>
              </a:rPr>
              <a:t> jet cross 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5410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Bias persists to ~few times hadron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threshold</a:t>
            </a:r>
          </a:p>
        </p:txBody>
      </p:sp>
      <p:sp>
        <p:nvSpPr>
          <p:cNvPr id="15" name="Oval 14"/>
          <p:cNvSpPr/>
          <p:nvPr/>
        </p:nvSpPr>
        <p:spPr>
          <a:xfrm rot="2255790">
            <a:off x="5678048" y="3848990"/>
            <a:ext cx="594699" cy="1371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5562600"/>
            <a:ext cx="3429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Bias in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Au+Au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not markedly different than in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p+p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Vacuum-like jets?</a:t>
            </a:r>
          </a:p>
        </p:txBody>
      </p:sp>
    </p:spTree>
    <p:extLst>
      <p:ext uri="{BB962C8B-B14F-4D97-AF65-F5344CB8AC3E}">
        <p14:creationId xmlns:p14="http://schemas.microsoft.com/office/powerpoint/2010/main" val="159812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31"/>
          <p:cNvSpPr txBox="1">
            <a:spLocks noChangeArrowheads="1"/>
          </p:cNvSpPr>
          <p:nvPr/>
        </p:nvSpPr>
        <p:spPr bwMode="auto">
          <a:xfrm>
            <a:off x="1244023" y="6654894"/>
            <a:ext cx="184644" cy="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dirty="0" smtClean="0"/>
              <a:t>Inclusive jet suppression: RHIC </a:t>
            </a:r>
            <a:r>
              <a:rPr lang="en-US" dirty="0" err="1" smtClean="0"/>
              <a:t>vs</a:t>
            </a:r>
            <a:r>
              <a:rPr lang="en-US" dirty="0" smtClean="0"/>
              <a:t> LHC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4039930" indent="-33629639"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1029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8205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23087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641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A3F997E-DCCB-FC4F-A9C1-4BABE5A78FF0}" type="slidenum">
              <a:rPr lang="en-US" altLang="zh-CN" sz="1400">
                <a:latin typeface="Times New Roman" charset="0"/>
                <a:cs typeface="Arial" charset="0"/>
              </a:rPr>
              <a:pPr/>
              <a:t>13</a:t>
            </a:fld>
            <a:endParaRPr lang="en-US" altLang="zh-CN" sz="1400">
              <a:latin typeface="Times New Roman" charset="0"/>
              <a:cs typeface="Arial" charset="0"/>
            </a:endParaRPr>
          </a:p>
        </p:txBody>
      </p:sp>
      <p:pic>
        <p:nvPicPr>
          <p:cNvPr id="27654" name="Picture 9" descr="Screen Shot 2014-01-08 at 12.31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50272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Screen Shot 2014-01-08 at 12.31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10785" cy="41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05200" y="1828800"/>
            <a:ext cx="762000" cy="10668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9800" y="3200400"/>
            <a:ext cx="762000" cy="10668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5"/>
          </p:cNvCxnSpPr>
          <p:nvPr/>
        </p:nvCxnSpPr>
        <p:spPr>
          <a:xfrm>
            <a:off x="4155608" y="2739371"/>
            <a:ext cx="1864192" cy="84202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5410200"/>
            <a:ext cx="753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Markedly larger suppression of inclusive jet yield at LHC than at RHIC</a:t>
            </a:r>
          </a:p>
        </p:txBody>
      </p:sp>
    </p:spTree>
    <p:extLst>
      <p:ext uri="{BB962C8B-B14F-4D97-AF65-F5344CB8AC3E}">
        <p14:creationId xmlns:p14="http://schemas.microsoft.com/office/powerpoint/2010/main" val="298570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493"/>
          <a:stretch/>
        </p:blipFill>
        <p:spPr>
          <a:xfrm>
            <a:off x="4668448" y="1219200"/>
            <a:ext cx="4399352" cy="3022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</a:t>
            </a:r>
            <a:r>
              <a:rPr lang="en-US" dirty="0" err="1" smtClean="0"/>
              <a:t>vs</a:t>
            </a:r>
            <a:r>
              <a:rPr lang="en-US" dirty="0" smtClean="0"/>
              <a:t> jet suppression at RHIC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5" descr="r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3886200" cy="242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88786" y="4429916"/>
            <a:ext cx="95363" cy="17020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89940"/>
              </p:ext>
            </p:extLst>
          </p:nvPr>
        </p:nvGraphicFramePr>
        <p:xfrm>
          <a:off x="6248400" y="762000"/>
          <a:ext cx="2591462" cy="65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6" name="Equation" r:id="rId5" imgW="1815840" imgH="457200" progId="Equation.3">
                  <p:embed/>
                </p:oleObj>
              </mc:Choice>
              <mc:Fallback>
                <p:oleObj name="Equation" r:id="rId5" imgW="1815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91462" cy="65287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" y="838200"/>
            <a:ext cx="541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Ratio of heavy ion jet yield to </a:t>
            </a:r>
            <a:r>
              <a:rPr lang="en-US" sz="2000" dirty="0" err="1" smtClean="0">
                <a:latin typeface="+mn-lt"/>
              </a:rPr>
              <a:t>p+p</a:t>
            </a:r>
            <a:r>
              <a:rPr lang="en-US" sz="2000" dirty="0" smtClean="0">
                <a:latin typeface="+mn-lt"/>
              </a:rPr>
              <a:t> jet cross section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010400" y="4495800"/>
            <a:ext cx="1511300" cy="1162611"/>
            <a:chOff x="317500" y="2031067"/>
            <a:chExt cx="2291773" cy="2179544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V="1">
              <a:off x="1495137" y="2031067"/>
              <a:ext cx="66386" cy="21599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1466273" y="2435880"/>
              <a:ext cx="496455" cy="175512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 flipV="1">
              <a:off x="972705" y="2412066"/>
              <a:ext cx="502227" cy="17551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H="1" flipV="1">
              <a:off x="1102591" y="3874434"/>
              <a:ext cx="363682" cy="29275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1495137" y="4048125"/>
              <a:ext cx="458932" cy="14287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1466273" y="2840691"/>
              <a:ext cx="750455" cy="135030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841376" y="2347632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1496580" y="3794592"/>
              <a:ext cx="523875" cy="381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580159" y="2307012"/>
              <a:ext cx="1766455" cy="27174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317500" y="2286000"/>
              <a:ext cx="2291773" cy="350184"/>
            </a:xfrm>
            <a:prstGeom prst="ellipse">
              <a:avLst/>
            </a:prstGeom>
            <a:noFill/>
            <a:ln w="63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pPr algn="ctr" defTabSz="820583"/>
              <a:endParaRPr lang="zh-TW" altLang="en-US">
                <a:solidFill>
                  <a:srgbClr val="0000FF"/>
                </a:solidFill>
                <a:ea typeface="微軟正黑體" charset="0"/>
                <a:cs typeface="微軟正黑體" charset="0"/>
              </a:endParaRPr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H="1">
              <a:off x="1496580" y="2476500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841376" y="2475100"/>
              <a:ext cx="655205" cy="17159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580159" y="2475100"/>
              <a:ext cx="916421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850034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1112693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317500" y="2494711"/>
              <a:ext cx="1179080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 flipV="1">
              <a:off x="1366694" y="2221567"/>
              <a:ext cx="129886" cy="19694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41376" y="2349034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H="1">
              <a:off x="1496580" y="2477901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841376" y="2476500"/>
              <a:ext cx="655205" cy="171590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841376" y="2350434"/>
              <a:ext cx="1244023" cy="1905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 flipH="1">
              <a:off x="1496580" y="2479301"/>
              <a:ext cx="588818" cy="17145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81000" y="4114800"/>
            <a:ext cx="6477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Jets are markedly  less suppressed than hadrons at RHIC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Contrast LHC, where jet and hadron suppression are similar</a:t>
            </a:r>
          </a:p>
          <a:p>
            <a:pPr lvl="1"/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+mn-lt"/>
              </a:rPr>
              <a:t>Less out-of-cone radiation at RHIC?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Result is suggestive; improved systematics and kinematic reach in progress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Next step: comparison to theory calculations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34000" y="3505200"/>
            <a:ext cx="1600200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962400" y="30480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ALICE: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/K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S</a:t>
            </a:r>
            <a:r>
              <a:rPr lang="en-US" dirty="0" smtClean="0"/>
              <a:t> ratio in </a:t>
            </a:r>
            <a:r>
              <a:rPr lang="en-US" dirty="0" smtClean="0"/>
              <a:t>jets in </a:t>
            </a:r>
            <a:r>
              <a:rPr lang="en-US" dirty="0" err="1" smtClean="0"/>
              <a:t>p+Pb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4400"/>
            <a:ext cx="491743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685800"/>
            <a:ext cx="258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ALICE </a:t>
            </a:r>
            <a:r>
              <a:rPr lang="en-US" sz="1400" i="1" dirty="0" err="1" smtClean="0">
                <a:latin typeface="+mn-lt"/>
              </a:rPr>
              <a:t>PhysLett</a:t>
            </a:r>
            <a:r>
              <a:rPr lang="en-US" sz="1400" i="1" dirty="0" smtClean="0">
                <a:latin typeface="+mn-lt"/>
              </a:rPr>
              <a:t> B719 (2012) 29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624158"/>
            <a:ext cx="5056841" cy="32338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3200400"/>
            <a:ext cx="199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X. Zhang, QM14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600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Previous result: baryon enhancement (</a:t>
            </a:r>
            <a:r>
              <a:rPr lang="en-US" sz="2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/K) seen in high multiplicity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p+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Pb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(no jet requirement)</a:t>
            </a:r>
            <a:endParaRPr lang="en-US" sz="20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114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New analysis: look at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/K inside jets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vs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UE in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p+Pb</a:t>
            </a:r>
            <a:endParaRPr lang="en-US" sz="20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953000"/>
            <a:ext cx="38100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Conclusion: 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/K enhancement is not correlated with jet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hadronization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Implications for coalescence models?</a:t>
            </a:r>
          </a:p>
        </p:txBody>
      </p:sp>
    </p:spTree>
    <p:extLst>
      <p:ext uri="{BB962C8B-B14F-4D97-AF65-F5344CB8AC3E}">
        <p14:creationId xmlns:p14="http://schemas.microsoft.com/office/powerpoint/2010/main" val="186440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dirty="0" smtClean="0"/>
              <a:t>And now for something completely different: </a:t>
            </a:r>
            <a:r>
              <a:rPr lang="en-US" dirty="0" err="1" smtClean="0"/>
              <a:t>hadron+jet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05201"/>
            <a:ext cx="4453704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600200"/>
            <a:ext cx="2273300" cy="1693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219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emi-inclusive yield of jets recoiling from a high </a:t>
            </a:r>
            <a:r>
              <a:rPr lang="en-US" dirty="0" err="1" smtClean="0">
                <a:latin typeface="+mn-lt"/>
              </a:rPr>
              <a:t>p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hadron trigger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61" y="1752600"/>
            <a:ext cx="4923695" cy="762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24200" y="1676400"/>
            <a:ext cx="1752600" cy="9906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74320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Measured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0" y="1600200"/>
            <a:ext cx="3657600" cy="1066800"/>
          </a:xfrm>
          <a:prstGeom prst="ellipse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2743200"/>
            <a:ext cx="34964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Calculable in fixed-order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</a:rPr>
              <a:t>pQCD</a:t>
            </a:r>
            <a:endParaRPr lang="en-US" sz="2000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352800"/>
            <a:ext cx="1981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</a:t>
            </a:r>
            <a:r>
              <a:rPr lang="en-US" sz="2000" dirty="0" err="1" smtClean="0">
                <a:latin typeface="+mn-lt"/>
              </a:rPr>
              <a:t>+p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(Simulated)</a:t>
            </a:r>
          </a:p>
        </p:txBody>
      </p:sp>
      <p:sp>
        <p:nvSpPr>
          <p:cNvPr id="18" name="Oval 17"/>
          <p:cNvSpPr/>
          <p:nvPr/>
        </p:nvSpPr>
        <p:spPr>
          <a:xfrm>
            <a:off x="1066800" y="5410200"/>
            <a:ext cx="1752600" cy="838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800" y="38862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+mn-lt"/>
              </a:rPr>
              <a:t>Consider two different trigger </a:t>
            </a:r>
            <a:r>
              <a:rPr lang="en-US" sz="2000" dirty="0" err="1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baseline="-25000" dirty="0" err="1">
                <a:solidFill>
                  <a:srgbClr val="008000"/>
                </a:solidFill>
                <a:latin typeface="+mn-lt"/>
              </a:rPr>
              <a:t>T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 intervals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High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000" baseline="30000" dirty="0" err="1" smtClean="0">
                <a:solidFill>
                  <a:srgbClr val="FF0000"/>
                </a:solidFill>
                <a:latin typeface="+mn-lt"/>
              </a:rPr>
              <a:t>trigger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harder recoil spectrum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biases towards higher Q</a:t>
            </a:r>
            <a:r>
              <a:rPr lang="en-US" sz="2000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processes</a:t>
            </a:r>
          </a:p>
        </p:txBody>
      </p:sp>
    </p:spTree>
    <p:extLst>
      <p:ext uri="{BB962C8B-B14F-4D97-AF65-F5344CB8AC3E}">
        <p14:creationId xmlns:p14="http://schemas.microsoft.com/office/powerpoint/2010/main" val="333094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838200"/>
          </a:xfrm>
        </p:spPr>
        <p:txBody>
          <a:bodyPr/>
          <a:lstStyle/>
          <a:p>
            <a:r>
              <a:rPr lang="en-US" dirty="0" smtClean="0"/>
              <a:t>Semi-inclusive </a:t>
            </a:r>
            <a:r>
              <a:rPr lang="en-US" dirty="0" err="1" smtClean="0"/>
              <a:t>h+jet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Pb+Pb</a:t>
            </a:r>
            <a:r>
              <a:rPr lang="en-US" dirty="0" smtClean="0"/>
              <a:t> @ LHC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00200"/>
            <a:ext cx="427644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4135582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5315"/>
            <a:ext cx="2273300" cy="1693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1200090"/>
            <a:ext cx="1981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</a:t>
            </a:r>
            <a:r>
              <a:rPr lang="en-US" sz="2000" dirty="0" err="1" smtClean="0">
                <a:latin typeface="+mn-lt"/>
              </a:rPr>
              <a:t>+p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(Simulated)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1276290"/>
            <a:ext cx="235222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Central </a:t>
            </a:r>
            <a:r>
              <a:rPr lang="en-US" sz="2000" dirty="0" err="1" smtClean="0">
                <a:latin typeface="+mn-lt"/>
              </a:rPr>
              <a:t>Pb+Pb</a:t>
            </a:r>
            <a:r>
              <a:rPr lang="en-US" sz="2000" dirty="0" smtClean="0">
                <a:latin typeface="+mn-lt"/>
              </a:rPr>
              <a:t> (data)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4485223"/>
            <a:ext cx="5968301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2000" baseline="30000" dirty="0" err="1" smtClean="0">
                <a:solidFill>
                  <a:srgbClr val="008000"/>
                </a:solidFill>
                <a:latin typeface="+mn-lt"/>
              </a:rPr>
              <a:t>corr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&lt;0: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Expectation: dominated by combinatorial (noise) jets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Observation: distr. uncorrelated with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2000" baseline="30000" dirty="0" err="1" smtClean="0">
                <a:solidFill>
                  <a:srgbClr val="008000"/>
                </a:solidFill>
                <a:latin typeface="+mn-lt"/>
              </a:rPr>
              <a:t>trigger</a:t>
            </a:r>
            <a:r>
              <a:rPr lang="en-US" sz="2000" baseline="300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dirty="0" smtClean="0">
              <a:solidFill>
                <a:srgbClr val="008000"/>
              </a:solidFill>
              <a:latin typeface="+mn-lt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000" baseline="30000" dirty="0" err="1" smtClean="0">
                <a:solidFill>
                  <a:srgbClr val="0000FF"/>
                </a:solidFill>
                <a:latin typeface="+mn-lt"/>
              </a:rPr>
              <a:t>corr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large and positive: 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Expectation: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hard recoil jets from true coincidences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Observation: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distr. strongly correlated with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000" baseline="30000" dirty="0" err="1" smtClean="0">
                <a:solidFill>
                  <a:srgbClr val="0000FF"/>
                </a:solidFill>
                <a:latin typeface="+mn-lt"/>
              </a:rPr>
              <a:t>trigger</a:t>
            </a:r>
            <a:r>
              <a:rPr lang="en-US" sz="2000" baseline="30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sz="2000" baseline="30000" dirty="0" smtClean="0"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 rot="1142006">
            <a:off x="5485213" y="1653842"/>
            <a:ext cx="590854" cy="1961019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9267124">
            <a:off x="6881065" y="1942119"/>
            <a:ext cx="481611" cy="1961019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572869"/>
            <a:ext cx="26590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Leticia </a:t>
            </a:r>
            <a:r>
              <a:rPr lang="en-US" i="1" dirty="0" err="1" smtClean="0">
                <a:latin typeface="+mn-lt"/>
              </a:rPr>
              <a:t>Qunqueiro</a:t>
            </a:r>
            <a:r>
              <a:rPr lang="en-US" i="1" dirty="0" smtClean="0">
                <a:latin typeface="+mn-lt"/>
              </a:rPr>
              <a:t>, CERN</a:t>
            </a:r>
          </a:p>
          <a:p>
            <a:r>
              <a:rPr lang="en-US" i="1" dirty="0" err="1" smtClean="0">
                <a:latin typeface="+mn-lt"/>
              </a:rPr>
              <a:t>Rongrong</a:t>
            </a:r>
            <a:r>
              <a:rPr lang="en-US" i="1" dirty="0" smtClean="0">
                <a:latin typeface="+mn-lt"/>
              </a:rPr>
              <a:t> Ma, BNL</a:t>
            </a:r>
          </a:p>
        </p:txBody>
      </p:sp>
    </p:spTree>
    <p:extLst>
      <p:ext uri="{BB962C8B-B14F-4D97-AF65-F5344CB8AC3E}">
        <p14:creationId xmlns:p14="http://schemas.microsoft.com/office/powerpoint/2010/main" val="54503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609600"/>
          </a:xfrm>
        </p:spPr>
        <p:txBody>
          <a:bodyPr/>
          <a:lstStyle/>
          <a:p>
            <a:r>
              <a:rPr lang="en-US" dirty="0" err="1" smtClean="0"/>
              <a:t>h+jet</a:t>
            </a:r>
            <a:r>
              <a:rPr lang="en-US" dirty="0" smtClean="0"/>
              <a:t>: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aseline="-25000" dirty="0" err="1" smtClean="0"/>
              <a:t>Recoil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4811173" cy="3257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10668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Opportunity: take difference of spectra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Precisely removes combinatorial jet contribution w/o jet selection bias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Works robustly for R=0.5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Correct to particle level for  instrumental effects and </a:t>
            </a:r>
            <a:r>
              <a:rPr lang="en-US" sz="2000" dirty="0" err="1">
                <a:latin typeface="+mn-lt"/>
              </a:rPr>
              <a:t>bkgd</a:t>
            </a:r>
            <a:r>
              <a:rPr lang="en-US" sz="2000" dirty="0">
                <a:latin typeface="+mn-lt"/>
              </a:rPr>
              <a:t> fluctuations (“unfolding”)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685800"/>
            <a:ext cx="331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G. De Barros et al., arXiv:1208.1518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953000"/>
            <a:ext cx="8528756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nsemble-averaged analysis: no rejection of jet candidates on a jet-by-jet basis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j</a:t>
            </a:r>
            <a:r>
              <a:rPr lang="en-US" dirty="0" smtClean="0">
                <a:latin typeface="+mn-lt"/>
              </a:rPr>
              <a:t>et measurement is collinear-safe with low IR cutoff (0.2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/c)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irectly comparable to </a:t>
            </a:r>
            <a:r>
              <a:rPr lang="en-US" dirty="0" err="1" smtClean="0">
                <a:latin typeface="+mn-lt"/>
              </a:rPr>
              <a:t>pQCD</a:t>
            </a:r>
            <a:r>
              <a:rPr lang="en-US" dirty="0" smtClean="0">
                <a:latin typeface="+mn-lt"/>
              </a:rPr>
              <a:t> calculations (vacuum and quenched)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But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there is a price: this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evolution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of the recoil jet population with variation in 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US" baseline="30000" dirty="0" err="1">
                <a:solidFill>
                  <a:srgbClr val="FF0000"/>
                </a:solidFill>
                <a:latin typeface="+mn-lt"/>
              </a:rPr>
              <a:t>trig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86200"/>
            <a:ext cx="64389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219200"/>
          </a:xfrm>
        </p:spPr>
        <p:txBody>
          <a:bodyPr/>
          <a:lstStyle/>
          <a:p>
            <a:r>
              <a:rPr lang="en-US" dirty="0" err="1" smtClean="0"/>
              <a:t>h+jet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Pb+Pb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jet broadening due to quenching?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30480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Ratio of differential recoil yields </a:t>
            </a:r>
          </a:p>
          <a:p>
            <a:pPr lvl="1"/>
            <a:r>
              <a:rPr lang="en-US" sz="2000" dirty="0" smtClean="0">
                <a:latin typeface="+mn-lt"/>
              </a:rPr>
              <a:t>R=0.2/R=0.5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Compare ratios for central </a:t>
            </a:r>
          </a:p>
          <a:p>
            <a:r>
              <a:rPr lang="en-US" sz="2000" dirty="0" err="1" smtClean="0">
                <a:latin typeface="+mn-lt"/>
              </a:rPr>
              <a:t>Pb+Pb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 err="1" smtClean="0">
                <a:latin typeface="+mn-lt"/>
              </a:rPr>
              <a:t>p+p</a:t>
            </a:r>
            <a:r>
              <a:rPr lang="en-US" sz="2000" dirty="0" smtClean="0"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410200"/>
            <a:ext cx="54102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No significant evidence of jet broadening due to quenching within R=0.5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43600" y="1600200"/>
            <a:ext cx="1511300" cy="1162611"/>
            <a:chOff x="317500" y="2031067"/>
            <a:chExt cx="2291773" cy="2179544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495137" y="2031067"/>
              <a:ext cx="66386" cy="21599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466273" y="2435880"/>
              <a:ext cx="496455" cy="175512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972705" y="2412066"/>
              <a:ext cx="502227" cy="17551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1102591" y="3874434"/>
              <a:ext cx="363682" cy="29275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495137" y="4048125"/>
              <a:ext cx="458932" cy="14287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466273" y="2840691"/>
              <a:ext cx="750455" cy="135030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41376" y="2347632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496580" y="3794592"/>
              <a:ext cx="523875" cy="381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80159" y="2307012"/>
              <a:ext cx="1766455" cy="27174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17500" y="2286000"/>
              <a:ext cx="2291773" cy="350184"/>
            </a:xfrm>
            <a:prstGeom prst="ellipse">
              <a:avLst/>
            </a:prstGeom>
            <a:noFill/>
            <a:ln w="63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pPr algn="ctr" defTabSz="820583"/>
              <a:endParaRPr lang="zh-TW" altLang="en-US">
                <a:solidFill>
                  <a:srgbClr val="0000FF"/>
                </a:solidFill>
                <a:ea typeface="微軟正黑體" charset="0"/>
                <a:cs typeface="微軟正黑體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1496580" y="2476500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841376" y="2475100"/>
              <a:ext cx="655205" cy="17159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80159" y="2475100"/>
              <a:ext cx="916421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850034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1112693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17500" y="2494711"/>
              <a:ext cx="1179080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1366694" y="2221567"/>
              <a:ext cx="129886" cy="19694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841376" y="2349034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1496580" y="2477901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841376" y="2476500"/>
              <a:ext cx="655205" cy="171590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841376" y="2350434"/>
              <a:ext cx="1244023" cy="1905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1496580" y="2479301"/>
              <a:ext cx="588818" cy="17145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98190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953000" cy="1143000"/>
          </a:xfrm>
        </p:spPr>
        <p:txBody>
          <a:bodyPr/>
          <a:lstStyle/>
          <a:p>
            <a:pPr algn="l"/>
            <a:r>
              <a:rPr lang="en-US" sz="3200" dirty="0" smtClean="0"/>
              <a:t>Jet production in </a:t>
            </a:r>
            <a:br>
              <a:rPr lang="en-US" sz="3200" dirty="0" smtClean="0"/>
            </a:br>
            <a:r>
              <a:rPr lang="en-US" sz="3200" dirty="0" smtClean="0"/>
              <a:t>proton-proton collisions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2400" y="1676400"/>
            <a:ext cx="4572000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SzPct val="11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Good agreement with </a:t>
            </a:r>
            <a:r>
              <a:rPr lang="en-GB" sz="2400" dirty="0" err="1" smtClean="0">
                <a:solidFill>
                  <a:schemeClr val="tx1"/>
                </a:solidFill>
              </a:rPr>
              <a:t>pQCD</a:t>
            </a:r>
            <a:r>
              <a:rPr lang="en-GB" sz="2400" dirty="0" smtClean="0">
                <a:solidFill>
                  <a:schemeClr val="tx1"/>
                </a:solidFill>
              </a:rPr>
              <a:t> @ NLO over a broad kinematic range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2E79-E1AF-364B-8E7B-44F5146B9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4229768" cy="373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8364"/>
          <a:stretch/>
        </p:blipFill>
        <p:spPr>
          <a:xfrm>
            <a:off x="4724400" y="3657600"/>
            <a:ext cx="4021833" cy="289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3200400"/>
            <a:ext cx="2224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 smtClean="0">
                <a:latin typeface="+mn-lt"/>
              </a:rPr>
              <a:t>R. Ma, Ph.D. Thesis</a:t>
            </a:r>
          </a:p>
          <a:p>
            <a:r>
              <a:rPr lang="hu-HU" sz="1400" i="1" dirty="0" smtClean="0">
                <a:latin typeface="+mn-lt"/>
              </a:rPr>
              <a:t>Phys.Lett</a:t>
            </a:r>
            <a:r>
              <a:rPr lang="hu-HU" sz="1400" i="1" dirty="0">
                <a:latin typeface="+mn-lt"/>
              </a:rPr>
              <a:t>. B722 (2013) </a:t>
            </a:r>
            <a:r>
              <a:rPr lang="hu-HU" sz="1400" i="1" dirty="0" smtClean="0">
                <a:latin typeface="+mn-lt"/>
              </a:rPr>
              <a:t>262</a:t>
            </a:r>
            <a:endParaRPr lang="en-US" sz="1400" i="1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895600"/>
            <a:ext cx="24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+mn-lt"/>
              </a:rPr>
              <a:t>Phys.Rev</a:t>
            </a:r>
            <a:r>
              <a:rPr lang="en-US" sz="1400" i="1" dirty="0">
                <a:latin typeface="+mn-lt"/>
              </a:rPr>
              <a:t>. D86 (2012) 014022</a:t>
            </a:r>
            <a:endParaRPr lang="en-US" sz="1400" i="1" dirty="0" smtClean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"/>
            <a:ext cx="3510786" cy="251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0" y="3200400"/>
            <a:ext cx="1143000" cy="304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6200000">
            <a:off x="4267200" y="4114800"/>
            <a:ext cx="1409700" cy="4191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1200" y="3733800"/>
            <a:ext cx="1143000" cy="3048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724400" y="1447800"/>
            <a:ext cx="1511300" cy="1162611"/>
            <a:chOff x="317500" y="2031067"/>
            <a:chExt cx="2291773" cy="2179544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495137" y="2031067"/>
              <a:ext cx="66386" cy="21599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466273" y="2435880"/>
              <a:ext cx="496455" cy="175512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972705" y="2412066"/>
              <a:ext cx="502227" cy="17551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1102591" y="3874434"/>
              <a:ext cx="363682" cy="29275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495137" y="4048125"/>
              <a:ext cx="458932" cy="14287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466273" y="2840691"/>
              <a:ext cx="750455" cy="135030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41376" y="2347632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496580" y="3794592"/>
              <a:ext cx="523875" cy="381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80159" y="2307012"/>
              <a:ext cx="1766455" cy="27174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17500" y="2286000"/>
              <a:ext cx="2291773" cy="350184"/>
            </a:xfrm>
            <a:prstGeom prst="ellipse">
              <a:avLst/>
            </a:prstGeom>
            <a:noFill/>
            <a:ln w="63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pPr algn="ctr" defTabSz="820583"/>
              <a:endParaRPr lang="zh-TW" altLang="en-US">
                <a:solidFill>
                  <a:srgbClr val="0000FF"/>
                </a:solidFill>
                <a:ea typeface="微軟正黑體" charset="0"/>
                <a:cs typeface="微軟正黑體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1496580" y="2476500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841376" y="2475100"/>
              <a:ext cx="655205" cy="17159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80159" y="2475100"/>
              <a:ext cx="916421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850034" cy="17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1496580" y="2475100"/>
              <a:ext cx="1112693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17500" y="2494711"/>
              <a:ext cx="1179080" cy="1715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1366694" y="2221567"/>
              <a:ext cx="129886" cy="196943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841376" y="2349034"/>
              <a:ext cx="1244023" cy="1905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1496580" y="2477901"/>
              <a:ext cx="588818" cy="17145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841376" y="2476500"/>
              <a:ext cx="655205" cy="1715901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841376" y="2350434"/>
              <a:ext cx="1244023" cy="1905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1496580" y="2479301"/>
              <a:ext cx="588818" cy="171450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058" tIns="41029" rIns="82058" bIns="41029"/>
            <a:lstStyle/>
            <a:p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1"/>
            <a:ext cx="3321269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106"/>
          <a:stretch/>
        </p:blipFill>
        <p:spPr>
          <a:xfrm>
            <a:off x="3335043" y="3619190"/>
            <a:ext cx="5775090" cy="3238810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dirty="0" smtClean="0"/>
              <a:t>Vacuum reference: NLO </a:t>
            </a:r>
            <a:r>
              <a:rPr lang="en-US" dirty="0" err="1" smtClean="0"/>
              <a:t>vs</a:t>
            </a:r>
            <a:r>
              <a:rPr lang="en-US" dirty="0" smtClean="0"/>
              <a:t> MC shower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38862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MC shower and NLO differ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Compare ALICE p+p@7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TeV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(not shown): MC shower strongly favored</a:t>
            </a:r>
          </a:p>
          <a:p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Important lesson for jet quenching via </a:t>
            </a:r>
            <a:r>
              <a:rPr lang="en-US" dirty="0" err="1" smtClean="0">
                <a:latin typeface="+mn-lt"/>
              </a:rPr>
              <a:t>pQCD@NLO</a:t>
            </a:r>
            <a:endParaRPr lang="en-US" dirty="0" smtClean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4400" y="3276600"/>
            <a:ext cx="402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NLO: D. de Florian arXiv:0904.4402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4267200"/>
            <a:ext cx="179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p</a:t>
            </a:r>
            <a:r>
              <a:rPr lang="en-US" dirty="0" err="1" smtClean="0">
                <a:latin typeface="+mn-lt"/>
              </a:rPr>
              <a:t>+p</a:t>
            </a:r>
            <a:r>
              <a:rPr lang="en-US" dirty="0" smtClean="0">
                <a:latin typeface="+mn-lt"/>
              </a:rPr>
              <a:t> √s=2.76 </a:t>
            </a:r>
            <a:r>
              <a:rPr lang="en-US" dirty="0" err="1" smtClean="0">
                <a:latin typeface="+mn-lt"/>
              </a:rPr>
              <a:t>TeV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07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Recoil yield suppression: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I 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2159000" cy="774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2133600"/>
            <a:ext cx="3688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pp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reference: PYTHIA Perugia 10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3048000"/>
            <a:ext cx="392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Compare to quenching MC: JEWEL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914400"/>
            <a:ext cx="3886200" cy="2758965"/>
            <a:chOff x="381000" y="914400"/>
            <a:chExt cx="3886200" cy="27589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914400"/>
              <a:ext cx="3886200" cy="275896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09800" y="2895600"/>
              <a:ext cx="757351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R=0.2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3581400"/>
            <a:ext cx="4092297" cy="3073400"/>
            <a:chOff x="228600" y="3581400"/>
            <a:chExt cx="4092297" cy="3073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13842"/>
            <a:stretch/>
          </p:blipFill>
          <p:spPr>
            <a:xfrm>
              <a:off x="228600" y="3581400"/>
              <a:ext cx="4092297" cy="3073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09800" y="5638800"/>
              <a:ext cx="757351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R=0.5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6800" y="3581400"/>
            <a:ext cx="3824820" cy="2776155"/>
            <a:chOff x="4876800" y="3581400"/>
            <a:chExt cx="3824820" cy="27761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3581400"/>
              <a:ext cx="3824820" cy="27761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34200" y="5562600"/>
              <a:ext cx="757351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R=0.5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82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038600" y="609600"/>
            <a:ext cx="4190999" cy="1560512"/>
            <a:chOff x="4267200" y="1143000"/>
            <a:chExt cx="4190999" cy="1560512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1143000"/>
              <a:ext cx="3597275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1658816"/>
              <a:ext cx="380999" cy="322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7848600" y="1523999"/>
              <a:ext cx="0" cy="457201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Large-angle scattering off the QGP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" y="3886200"/>
            <a:ext cx="3465746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48242"/>
          <a:stretch/>
        </p:blipFill>
        <p:spPr>
          <a:xfrm>
            <a:off x="5410200" y="4572000"/>
            <a:ext cx="3352861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057400"/>
            <a:ext cx="1402307" cy="1278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09600"/>
            <a:ext cx="2875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+mn-lt"/>
              </a:rPr>
              <a:t>d</a:t>
            </a:r>
            <a:r>
              <a:rPr lang="en-US" sz="1600" i="1" dirty="0" err="1" smtClean="0">
                <a:latin typeface="+mn-lt"/>
              </a:rPr>
              <a:t>’Eramo</a:t>
            </a:r>
            <a:r>
              <a:rPr lang="en-US" sz="1600" i="1" dirty="0" smtClean="0">
                <a:latin typeface="+mn-lt"/>
              </a:rPr>
              <a:t> et al, arXiv:1211.1922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209800"/>
            <a:ext cx="2406555" cy="10538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14800" y="2209800"/>
            <a:ext cx="4635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+mn-lt"/>
              </a:rPr>
              <a:t>Look at the rate of large-angle deflections</a:t>
            </a:r>
          </a:p>
          <a:p>
            <a:r>
              <a:rPr lang="en-US" dirty="0" smtClean="0">
                <a:solidFill>
                  <a:srgbClr val="008000"/>
                </a:solidFill>
                <a:latin typeface="+mn-lt"/>
              </a:rPr>
              <a:t>(DIS-like scattering off the QGP)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+mn-lt"/>
              </a:rPr>
              <a:t>What are the quasi-particles?</a:t>
            </a:r>
            <a:endParaRPr lang="en-US" dirty="0">
              <a:solidFill>
                <a:srgbClr val="008000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Weak coupling: </a:t>
            </a:r>
            <a:r>
              <a:rPr lang="en-US" dirty="0" err="1" smtClean="0">
                <a:latin typeface="+mn-lt"/>
              </a:rPr>
              <a:t>pQCD</a:t>
            </a:r>
            <a:r>
              <a:rPr lang="en-US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finite temperature plays the role of mass to generate large angle </a:t>
            </a:r>
            <a:r>
              <a:rPr lang="en-US" dirty="0" smtClean="0">
                <a:latin typeface="+mn-lt"/>
              </a:rPr>
              <a:t>scattering</a:t>
            </a:r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Strong coupling: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AdS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/CFT</a:t>
            </a: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1752600" cy="2921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3429000" y="4267200"/>
            <a:ext cx="21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Strong coupling: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Gaussian distribution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5105400"/>
            <a:ext cx="1634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Weak coupling: </a:t>
            </a:r>
          </a:p>
          <a:p>
            <a:pPr lvl="1"/>
            <a:r>
              <a:rPr lang="en-US" dirty="0" smtClean="0">
                <a:latin typeface="+mn-lt"/>
              </a:rPr>
              <a:t>hard tail</a:t>
            </a:r>
          </a:p>
        </p:txBody>
      </p:sp>
      <p:sp>
        <p:nvSpPr>
          <p:cNvPr id="33" name="Oval 32"/>
          <p:cNvSpPr/>
          <p:nvPr/>
        </p:nvSpPr>
        <p:spPr>
          <a:xfrm rot="19811749">
            <a:off x="1535773" y="5149690"/>
            <a:ext cx="381000" cy="762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20160462">
            <a:off x="5853460" y="5594258"/>
            <a:ext cx="381000" cy="762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7840448">
            <a:off x="2216632" y="5221007"/>
            <a:ext cx="381000" cy="762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19968384">
            <a:off x="6171539" y="5060454"/>
            <a:ext cx="381000" cy="762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0"/>
            <a:ext cx="482600" cy="4826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1" y="3885181"/>
            <a:ext cx="1016000" cy="508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28600" y="3962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Discrete scattering centers or effectively continuous medium?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2" grpId="0"/>
      <p:bldP spid="33" grpId="0" animBg="1"/>
      <p:bldP spid="34" grpId="0" animBg="1"/>
      <p:bldP spid="35" grpId="0" animBg="1"/>
      <p:bldP spid="36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r>
              <a:rPr lang="en-US" dirty="0" err="1" smtClean="0"/>
              <a:t>h+jet</a:t>
            </a:r>
            <a:r>
              <a:rPr lang="en-US" dirty="0" smtClean="0"/>
              <a:t> @ LHC: medium-induced </a:t>
            </a:r>
            <a:r>
              <a:rPr lang="en-US" dirty="0" err="1" smtClean="0"/>
              <a:t>acoplanarity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422" y="3352800"/>
            <a:ext cx="3048000" cy="2187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07" y="990600"/>
            <a:ext cx="3096793" cy="2222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914400"/>
            <a:ext cx="3355451" cy="2438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95800" y="1752600"/>
            <a:ext cx="838200" cy="8382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90600"/>
            <a:ext cx="2273300" cy="1693085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 rot="17862152">
            <a:off x="731602" y="985139"/>
            <a:ext cx="1441048" cy="1835085"/>
          </a:xfrm>
          <a:prstGeom prst="arc">
            <a:avLst>
              <a:gd name="adj1" fmla="val 11786445"/>
              <a:gd name="adj2" fmla="val 78111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838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Df</a:t>
            </a:r>
            <a:endParaRPr lang="en-US" sz="2400" b="1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57800" y="2971800"/>
            <a:ext cx="533400" cy="457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71800" y="3581400"/>
            <a:ext cx="302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Compare to </a:t>
            </a:r>
            <a:r>
              <a:rPr lang="en-US" sz="2000" dirty="0" err="1" smtClean="0">
                <a:latin typeface="+mn-lt"/>
              </a:rPr>
              <a:t>p+p</a:t>
            </a:r>
            <a:r>
              <a:rPr lang="en-US" sz="2000" dirty="0" smtClean="0">
                <a:latin typeface="+mn-lt"/>
              </a:rPr>
              <a:t> (PYTHIA)</a:t>
            </a:r>
          </a:p>
        </p:txBody>
      </p:sp>
      <p:sp>
        <p:nvSpPr>
          <p:cNvPr id="19" name="Oval 18"/>
          <p:cNvSpPr/>
          <p:nvPr/>
        </p:nvSpPr>
        <p:spPr>
          <a:xfrm>
            <a:off x="7315200" y="3657600"/>
            <a:ext cx="1371600" cy="457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5200" y="1295400"/>
            <a:ext cx="1371600" cy="457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0800" y="5791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No evidence of medium-induced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acoplanarity</a:t>
            </a:r>
            <a:endParaRPr lang="en-US" sz="2000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t="48242"/>
          <a:stretch/>
        </p:blipFill>
        <p:spPr>
          <a:xfrm>
            <a:off x="228600" y="4267200"/>
            <a:ext cx="3997642" cy="23622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43400"/>
            <a:ext cx="1752600" cy="2921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33400" y="6519446"/>
            <a:ext cx="2875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+mn-lt"/>
              </a:rPr>
              <a:t>d</a:t>
            </a:r>
            <a:r>
              <a:rPr lang="en-US" sz="1600" i="1" dirty="0" err="1" smtClean="0">
                <a:latin typeface="+mn-lt"/>
              </a:rPr>
              <a:t>’Eramo</a:t>
            </a:r>
            <a:r>
              <a:rPr lang="en-US" sz="1600" i="1" dirty="0" smtClean="0">
                <a:latin typeface="+mn-lt"/>
              </a:rPr>
              <a:t> et al, arXiv:1211.1922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00400" y="2895600"/>
            <a:ext cx="3581400" cy="304800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3429000"/>
            <a:ext cx="420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“Rutherford experiment”: look at rate of large-angle scattering…?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17" grpId="0" animBg="1"/>
      <p:bldP spid="18" grpId="0"/>
      <p:bldP spid="18" grpId="1"/>
      <p:bldP spid="19" grpId="0" animBg="1"/>
      <p:bldP spid="20" grpId="0" animBg="1"/>
      <p:bldP spid="2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5A319C-8100-E048-BC0B-3B50D377350D}" type="slidenum">
              <a:rPr lang="en-US"/>
              <a:pPr/>
              <a:t>24</a:t>
            </a:fld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TW" smtClean="0"/>
              <a:t>Heavy Ion Jets in ALICE and STAR</a:t>
            </a:r>
            <a:endParaRPr lang="en-US" altLang="zh-TW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0"/>
                <a:cs typeface="新細明體" charset="0"/>
              </a:rPr>
              <a:t>CMS : photon</a:t>
            </a:r>
            <a:r>
              <a:rPr lang="en-US" altLang="zh-TW" dirty="0">
                <a:ea typeface="新細明體" charset="0"/>
                <a:cs typeface="新細明體" charset="0"/>
              </a:rPr>
              <a:t>-jet angular correlation</a:t>
            </a:r>
          </a:p>
        </p:txBody>
      </p:sp>
      <p:sp>
        <p:nvSpPr>
          <p:cNvPr id="600067" name="Rectangle 3"/>
          <p:cNvSpPr>
            <a:spLocks/>
          </p:cNvSpPr>
          <p:nvPr/>
        </p:nvSpPr>
        <p:spPr bwMode="auto">
          <a:xfrm>
            <a:off x="6315732" y="3891456"/>
            <a:ext cx="282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latin typeface="Gill Sans" charset="0"/>
                <a:ea typeface="新細明體" charset="0"/>
                <a:cs typeface="新細明體" charset="0"/>
                <a:sym typeface="Gill Sans" charset="0"/>
              </a:rPr>
              <a:t>pp</a:t>
            </a:r>
          </a:p>
        </p:txBody>
      </p:sp>
      <p:pic>
        <p:nvPicPr>
          <p:cNvPr id="600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73" y="1725706"/>
            <a:ext cx="3486727" cy="398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0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27" y="1418945"/>
            <a:ext cx="785091" cy="350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070" name="Rectangle 6"/>
          <p:cNvSpPr>
            <a:spLocks/>
          </p:cNvSpPr>
          <p:nvPr/>
        </p:nvSpPr>
        <p:spPr bwMode="auto">
          <a:xfrm>
            <a:off x="5128491" y="5653368"/>
            <a:ext cx="3786909" cy="4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altLang="zh-TW" sz="2200" dirty="0">
                <a:ea typeface="新細明體" charset="0"/>
                <a:cs typeface="Arial" charset="0"/>
                <a:sym typeface="Gill Sans" charset="0"/>
              </a:rPr>
              <a:t>Azimuthal angle difference between photon and jet</a:t>
            </a:r>
          </a:p>
        </p:txBody>
      </p:sp>
      <p:sp>
        <p:nvSpPr>
          <p:cNvPr id="600071" name="Rectangle 7"/>
          <p:cNvSpPr>
            <a:spLocks/>
          </p:cNvSpPr>
          <p:nvPr/>
        </p:nvSpPr>
        <p:spPr bwMode="auto">
          <a:xfrm>
            <a:off x="7485900" y="2266603"/>
            <a:ext cx="69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solidFill>
                  <a:srgbClr val="FF0000"/>
                </a:solidFill>
                <a:ea typeface="新細明體" charset="0"/>
                <a:cs typeface="Arial" charset="0"/>
                <a:sym typeface="Gill Sans" charset="0"/>
              </a:rPr>
              <a:t>PbPb</a:t>
            </a:r>
          </a:p>
        </p:txBody>
      </p:sp>
      <p:sp>
        <p:nvSpPr>
          <p:cNvPr id="600072" name="Rectangle 8"/>
          <p:cNvSpPr>
            <a:spLocks/>
          </p:cNvSpPr>
          <p:nvPr/>
        </p:nvSpPr>
        <p:spPr bwMode="auto">
          <a:xfrm>
            <a:off x="8024459" y="4070750"/>
            <a:ext cx="282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solidFill>
                  <a:srgbClr val="0000FF"/>
                </a:solidFill>
                <a:latin typeface="Gill Sans" charset="0"/>
                <a:ea typeface="新細明體" charset="0"/>
                <a:cs typeface="新細明體" charset="0"/>
                <a:sym typeface="Gill Sans" charset="0"/>
              </a:rPr>
              <a:t>pp</a:t>
            </a:r>
          </a:p>
        </p:txBody>
      </p:sp>
      <p:sp>
        <p:nvSpPr>
          <p:cNvPr id="600073" name="Rectangle 9"/>
          <p:cNvSpPr>
            <a:spLocks/>
          </p:cNvSpPr>
          <p:nvPr/>
        </p:nvSpPr>
        <p:spPr bwMode="auto">
          <a:xfrm>
            <a:off x="6355773" y="1840566"/>
            <a:ext cx="1293091" cy="403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20583"/>
            <a:endParaRPr lang="zh-TW" altLang="en-US">
              <a:solidFill>
                <a:schemeClr val="bg1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600074" name="Rectangle 10"/>
          <p:cNvSpPr>
            <a:spLocks/>
          </p:cNvSpPr>
          <p:nvPr/>
        </p:nvSpPr>
        <p:spPr bwMode="auto">
          <a:xfrm>
            <a:off x="8008617" y="4070750"/>
            <a:ext cx="313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solidFill>
                  <a:srgbClr val="0000FF"/>
                </a:solidFill>
                <a:ea typeface="新細明體" charset="0"/>
                <a:cs typeface="Arial" charset="0"/>
                <a:sym typeface="Gill Sans" charset="0"/>
              </a:rPr>
              <a:t>pp</a:t>
            </a:r>
          </a:p>
        </p:txBody>
      </p:sp>
      <p:sp>
        <p:nvSpPr>
          <p:cNvPr id="600075" name="Text Box 11"/>
          <p:cNvSpPr txBox="1">
            <a:spLocks noChangeArrowheads="1"/>
          </p:cNvSpPr>
          <p:nvPr/>
        </p:nvSpPr>
        <p:spPr bwMode="auto">
          <a:xfrm>
            <a:off x="1752600" y="685800"/>
            <a:ext cx="41246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820583">
              <a:spcBef>
                <a:spcPct val="50000"/>
              </a:spcBef>
              <a:buClrTx/>
              <a:buSzTx/>
            </a:pPr>
            <a:r>
              <a:rPr lang="en-US" altLang="zh-TW" sz="1800" b="1" dirty="0">
                <a:solidFill>
                  <a:schemeClr val="tx1"/>
                </a:solidFill>
                <a:ea typeface="新細明體" charset="0"/>
                <a:cs typeface="新細明體" charset="0"/>
              </a:rPr>
              <a:t>“QGP </a:t>
            </a:r>
            <a:r>
              <a:rPr lang="en-US" altLang="zh-TW" sz="1800" b="1" dirty="0" err="1">
                <a:solidFill>
                  <a:schemeClr val="tx1"/>
                </a:solidFill>
                <a:ea typeface="新細明體" charset="0"/>
                <a:cs typeface="新細明體" charset="0"/>
              </a:rPr>
              <a:t>Rutherfold</a:t>
            </a:r>
            <a:r>
              <a:rPr lang="en-US" altLang="zh-TW" sz="1800" b="1" dirty="0">
                <a:solidFill>
                  <a:schemeClr val="tx1"/>
                </a:solidFill>
                <a:ea typeface="新細明體" charset="0"/>
                <a:cs typeface="新細明體" charset="0"/>
              </a:rPr>
              <a:t> experiment”</a:t>
            </a:r>
          </a:p>
        </p:txBody>
      </p:sp>
      <p:sp>
        <p:nvSpPr>
          <p:cNvPr id="600076" name="Oval 12"/>
          <p:cNvSpPr>
            <a:spLocks noChangeArrowheads="1"/>
          </p:cNvSpPr>
          <p:nvPr/>
        </p:nvSpPr>
        <p:spPr bwMode="auto">
          <a:xfrm>
            <a:off x="1451842" y="1176618"/>
            <a:ext cx="1186295" cy="2061882"/>
          </a:xfrm>
          <a:prstGeom prst="ellipse">
            <a:avLst/>
          </a:prstGeom>
          <a:blipFill dpi="0" rotWithShape="0">
            <a:blip r:embed="rId4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00077" name="Line 13"/>
          <p:cNvSpPr>
            <a:spLocks noChangeShapeType="1"/>
          </p:cNvSpPr>
          <p:nvPr/>
        </p:nvSpPr>
        <p:spPr bwMode="auto">
          <a:xfrm rot="3886234" flipH="1">
            <a:off x="2347293" y="1679483"/>
            <a:ext cx="473449" cy="10953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78" name="Line 14"/>
          <p:cNvSpPr>
            <a:spLocks noChangeShapeType="1"/>
          </p:cNvSpPr>
          <p:nvPr/>
        </p:nvSpPr>
        <p:spPr bwMode="auto">
          <a:xfrm rot="14686234" flipH="1">
            <a:off x="3290116" y="1838062"/>
            <a:ext cx="120463" cy="59892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79" name="Line 15"/>
          <p:cNvSpPr>
            <a:spLocks noChangeShapeType="1"/>
          </p:cNvSpPr>
          <p:nvPr/>
        </p:nvSpPr>
        <p:spPr bwMode="auto">
          <a:xfrm rot="14686234" flipH="1">
            <a:off x="3387573" y="1981362"/>
            <a:ext cx="123265" cy="3319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0" name="Line 16"/>
          <p:cNvSpPr>
            <a:spLocks noChangeShapeType="1"/>
          </p:cNvSpPr>
          <p:nvPr/>
        </p:nvSpPr>
        <p:spPr bwMode="auto">
          <a:xfrm rot="14686234" flipH="1">
            <a:off x="3291686" y="1965529"/>
            <a:ext cx="224118" cy="50367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1" name="Freeform 17"/>
          <p:cNvSpPr>
            <a:spLocks/>
          </p:cNvSpPr>
          <p:nvPr/>
        </p:nvSpPr>
        <p:spPr bwMode="auto">
          <a:xfrm rot="5659790">
            <a:off x="2065363" y="2025507"/>
            <a:ext cx="344581" cy="44738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2" name="Freeform 18"/>
          <p:cNvSpPr>
            <a:spLocks/>
          </p:cNvSpPr>
          <p:nvPr/>
        </p:nvSpPr>
        <p:spPr bwMode="auto">
          <a:xfrm rot="-6232401">
            <a:off x="2046453" y="2392647"/>
            <a:ext cx="334775" cy="34636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3" name="Freeform 19"/>
          <p:cNvSpPr>
            <a:spLocks/>
          </p:cNvSpPr>
          <p:nvPr/>
        </p:nvSpPr>
        <p:spPr bwMode="auto">
          <a:xfrm rot="6422039">
            <a:off x="2445515" y="2050167"/>
            <a:ext cx="336176" cy="34636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4" name="Freeform 20"/>
          <p:cNvSpPr>
            <a:spLocks/>
          </p:cNvSpPr>
          <p:nvPr/>
        </p:nvSpPr>
        <p:spPr bwMode="auto">
          <a:xfrm rot="-5715723">
            <a:off x="2311298" y="2362532"/>
            <a:ext cx="336176" cy="34636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5" name="Line 21"/>
          <p:cNvSpPr>
            <a:spLocks noChangeShapeType="1"/>
          </p:cNvSpPr>
          <p:nvPr/>
        </p:nvSpPr>
        <p:spPr bwMode="auto">
          <a:xfrm rot="3886234" flipH="1">
            <a:off x="2936239" y="2116087"/>
            <a:ext cx="243728" cy="314614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6" name="Freeform 22"/>
          <p:cNvSpPr>
            <a:spLocks/>
          </p:cNvSpPr>
          <p:nvPr/>
        </p:nvSpPr>
        <p:spPr bwMode="auto">
          <a:xfrm rot="3199054">
            <a:off x="2176234" y="2447764"/>
            <a:ext cx="184897" cy="49068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7" name="Freeform 23"/>
          <p:cNvSpPr>
            <a:spLocks/>
          </p:cNvSpPr>
          <p:nvPr/>
        </p:nvSpPr>
        <p:spPr bwMode="auto">
          <a:xfrm rot="14486301" flipH="1">
            <a:off x="2433205" y="2064982"/>
            <a:ext cx="190500" cy="75045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8" name="Freeform 24"/>
          <p:cNvSpPr>
            <a:spLocks/>
          </p:cNvSpPr>
          <p:nvPr/>
        </p:nvSpPr>
        <p:spPr bwMode="auto">
          <a:xfrm rot="3948523">
            <a:off x="2055240" y="1981298"/>
            <a:ext cx="200305" cy="50512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89" name="Freeform 25"/>
          <p:cNvSpPr>
            <a:spLocks/>
          </p:cNvSpPr>
          <p:nvPr/>
        </p:nvSpPr>
        <p:spPr bwMode="auto">
          <a:xfrm rot="20890261" flipH="1">
            <a:off x="2734830" y="2165537"/>
            <a:ext cx="298738" cy="28015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5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5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90" name="Freeform 26"/>
          <p:cNvSpPr>
            <a:spLocks/>
          </p:cNvSpPr>
          <p:nvPr/>
        </p:nvSpPr>
        <p:spPr bwMode="auto">
          <a:xfrm rot="1063022" flipH="1">
            <a:off x="2782455" y="2229971"/>
            <a:ext cx="217921" cy="42022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5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5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0091" name="Group 27"/>
          <p:cNvGrpSpPr>
            <a:grpSpLocks/>
          </p:cNvGrpSpPr>
          <p:nvPr/>
        </p:nvGrpSpPr>
        <p:grpSpPr bwMode="auto">
          <a:xfrm rot="3886234">
            <a:off x="3040890" y="2072303"/>
            <a:ext cx="483254" cy="243898"/>
            <a:chOff x="0" y="0"/>
            <a:chExt cx="992" cy="504"/>
          </a:xfrm>
        </p:grpSpPr>
        <p:sp>
          <p:nvSpPr>
            <p:cNvPr id="600092" name="Freeform 28"/>
            <p:cNvSpPr>
              <a:spLocks/>
            </p:cNvSpPr>
            <p:nvPr/>
          </p:nvSpPr>
          <p:spPr bwMode="auto">
            <a:xfrm>
              <a:off x="56" y="48"/>
              <a:ext cx="864" cy="402"/>
            </a:xfrm>
            <a:custGeom>
              <a:avLst/>
              <a:gdLst>
                <a:gd name="T0" fmla="*/ 3255 w 21600"/>
                <a:gd name="T1" fmla="*/ 0 h 21600"/>
                <a:gd name="T2" fmla="*/ 0 w 21600"/>
                <a:gd name="T3" fmla="*/ 3812 h 21600"/>
                <a:gd name="T4" fmla="*/ 0 w 21600"/>
                <a:gd name="T5" fmla="*/ 7624 h 21600"/>
                <a:gd name="T6" fmla="*/ 592 w 21600"/>
                <a:gd name="T7" fmla="*/ 10800 h 21600"/>
                <a:gd name="T8" fmla="*/ 4142 w 21600"/>
                <a:gd name="T9" fmla="*/ 15247 h 21600"/>
                <a:gd name="T10" fmla="*/ 5918 w 21600"/>
                <a:gd name="T11" fmla="*/ 17788 h 21600"/>
                <a:gd name="T12" fmla="*/ 9764 w 21600"/>
                <a:gd name="T13" fmla="*/ 19059 h 21600"/>
                <a:gd name="T14" fmla="*/ 13315 w 21600"/>
                <a:gd name="T15" fmla="*/ 21600 h 21600"/>
                <a:gd name="T16" fmla="*/ 16866 w 21600"/>
                <a:gd name="T17" fmla="*/ 20965 h 21600"/>
                <a:gd name="T18" fmla="*/ 19825 w 21600"/>
                <a:gd name="T19" fmla="*/ 20329 h 21600"/>
                <a:gd name="T20" fmla="*/ 21600 w 21600"/>
                <a:gd name="T21" fmla="*/ 15247 h 21600"/>
                <a:gd name="T22" fmla="*/ 20121 w 21600"/>
                <a:gd name="T23" fmla="*/ 127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3255" y="0"/>
                  </a:moveTo>
                  <a:lnTo>
                    <a:pt x="0" y="3812"/>
                  </a:lnTo>
                  <a:lnTo>
                    <a:pt x="0" y="7624"/>
                  </a:lnTo>
                  <a:lnTo>
                    <a:pt x="592" y="10800"/>
                  </a:lnTo>
                  <a:lnTo>
                    <a:pt x="4142" y="15247"/>
                  </a:lnTo>
                  <a:lnTo>
                    <a:pt x="5918" y="17788"/>
                  </a:lnTo>
                  <a:lnTo>
                    <a:pt x="9764" y="19059"/>
                  </a:lnTo>
                  <a:lnTo>
                    <a:pt x="13315" y="21600"/>
                  </a:lnTo>
                  <a:lnTo>
                    <a:pt x="16866" y="20965"/>
                  </a:lnTo>
                  <a:lnTo>
                    <a:pt x="19825" y="20329"/>
                  </a:lnTo>
                  <a:lnTo>
                    <a:pt x="21600" y="15247"/>
                  </a:lnTo>
                  <a:lnTo>
                    <a:pt x="20121" y="127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00093" name="Picture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0094" name="Group 30"/>
          <p:cNvGrpSpPr>
            <a:grpSpLocks/>
          </p:cNvGrpSpPr>
          <p:nvPr/>
        </p:nvGrpSpPr>
        <p:grpSpPr bwMode="auto">
          <a:xfrm rot="3886234">
            <a:off x="3144546" y="2121075"/>
            <a:ext cx="371194" cy="165966"/>
            <a:chOff x="0" y="0"/>
            <a:chExt cx="760" cy="344"/>
          </a:xfrm>
        </p:grpSpPr>
        <p:sp>
          <p:nvSpPr>
            <p:cNvPr id="600095" name="Freeform 31"/>
            <p:cNvSpPr>
              <a:spLocks/>
            </p:cNvSpPr>
            <p:nvPr/>
          </p:nvSpPr>
          <p:spPr bwMode="auto">
            <a:xfrm>
              <a:off x="24" y="32"/>
              <a:ext cx="710" cy="284"/>
            </a:xfrm>
            <a:custGeom>
              <a:avLst/>
              <a:gdLst>
                <a:gd name="T0" fmla="*/ 0 w 21600"/>
                <a:gd name="T1" fmla="*/ 1800 h 21600"/>
                <a:gd name="T2" fmla="*/ 5040 w 21600"/>
                <a:gd name="T3" fmla="*/ 0 h 21600"/>
                <a:gd name="T4" fmla="*/ 8280 w 21600"/>
                <a:gd name="T5" fmla="*/ 900 h 21600"/>
                <a:gd name="T6" fmla="*/ 11520 w 21600"/>
                <a:gd name="T7" fmla="*/ 2700 h 21600"/>
                <a:gd name="T8" fmla="*/ 15120 w 21600"/>
                <a:gd name="T9" fmla="*/ 6300 h 21600"/>
                <a:gd name="T10" fmla="*/ 17640 w 21600"/>
                <a:gd name="T11" fmla="*/ 10800 h 21600"/>
                <a:gd name="T12" fmla="*/ 20520 w 21600"/>
                <a:gd name="T13" fmla="*/ 1710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1800"/>
                  </a:moveTo>
                  <a:lnTo>
                    <a:pt x="5040" y="0"/>
                  </a:lnTo>
                  <a:lnTo>
                    <a:pt x="8280" y="900"/>
                  </a:lnTo>
                  <a:lnTo>
                    <a:pt x="11520" y="2700"/>
                  </a:lnTo>
                  <a:lnTo>
                    <a:pt x="15120" y="6300"/>
                  </a:lnTo>
                  <a:lnTo>
                    <a:pt x="17640" y="10800"/>
                  </a:lnTo>
                  <a:lnTo>
                    <a:pt x="20520" y="17100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00096" name="Picture 3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0097" name="Oval 33"/>
          <p:cNvSpPr>
            <a:spLocks noChangeArrowheads="1"/>
          </p:cNvSpPr>
          <p:nvPr/>
        </p:nvSpPr>
        <p:spPr bwMode="auto">
          <a:xfrm>
            <a:off x="1496581" y="3365968"/>
            <a:ext cx="1186295" cy="2061882"/>
          </a:xfrm>
          <a:prstGeom prst="ellipse">
            <a:avLst/>
          </a:prstGeom>
          <a:blipFill dpi="0" rotWithShape="0">
            <a:blip r:embed="rId4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00098" name="Line 34"/>
          <p:cNvSpPr>
            <a:spLocks noChangeShapeType="1"/>
          </p:cNvSpPr>
          <p:nvPr/>
        </p:nvSpPr>
        <p:spPr bwMode="auto">
          <a:xfrm rot="10893471" flipH="1">
            <a:off x="1524001" y="4476750"/>
            <a:ext cx="487795" cy="106315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099" name="Line 35"/>
          <p:cNvSpPr>
            <a:spLocks noChangeShapeType="1"/>
          </p:cNvSpPr>
          <p:nvPr/>
        </p:nvSpPr>
        <p:spPr bwMode="auto">
          <a:xfrm rot="93471" flipH="1">
            <a:off x="1443182" y="5420846"/>
            <a:ext cx="124114" cy="58130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0" name="Line 36"/>
          <p:cNvSpPr>
            <a:spLocks noChangeShapeType="1"/>
          </p:cNvSpPr>
          <p:nvPr/>
        </p:nvSpPr>
        <p:spPr bwMode="auto">
          <a:xfrm rot="93471" flipH="1">
            <a:off x="1362364" y="5437655"/>
            <a:ext cx="127000" cy="322169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1" name="Line 37"/>
          <p:cNvSpPr>
            <a:spLocks noChangeShapeType="1"/>
          </p:cNvSpPr>
          <p:nvPr/>
        </p:nvSpPr>
        <p:spPr bwMode="auto">
          <a:xfrm rot="93471" flipH="1">
            <a:off x="1291648" y="5479677"/>
            <a:ext cx="230909" cy="48885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2" name="Freeform 38"/>
          <p:cNvSpPr>
            <a:spLocks/>
          </p:cNvSpPr>
          <p:nvPr/>
        </p:nvSpPr>
        <p:spPr bwMode="auto">
          <a:xfrm rot="12667027">
            <a:off x="1912217" y="4768104"/>
            <a:ext cx="355023" cy="43423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3" name="Freeform 39"/>
          <p:cNvSpPr>
            <a:spLocks/>
          </p:cNvSpPr>
          <p:nvPr/>
        </p:nvSpPr>
        <p:spPr bwMode="auto">
          <a:xfrm rot="774836">
            <a:off x="1544205" y="4699467"/>
            <a:ext cx="344921" cy="33618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4" name="Freeform 40"/>
          <p:cNvSpPr>
            <a:spLocks/>
          </p:cNvSpPr>
          <p:nvPr/>
        </p:nvSpPr>
        <p:spPr bwMode="auto">
          <a:xfrm rot="13429276">
            <a:off x="1728932" y="5088872"/>
            <a:ext cx="346364" cy="33618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5" name="Line 41"/>
          <p:cNvSpPr>
            <a:spLocks noChangeShapeType="1"/>
          </p:cNvSpPr>
          <p:nvPr/>
        </p:nvSpPr>
        <p:spPr bwMode="auto">
          <a:xfrm rot="10893471" flipH="1">
            <a:off x="1386898" y="5245755"/>
            <a:ext cx="251114" cy="30536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6" name="Freeform 42"/>
          <p:cNvSpPr>
            <a:spLocks/>
          </p:cNvSpPr>
          <p:nvPr/>
        </p:nvSpPr>
        <p:spPr bwMode="auto">
          <a:xfrm rot="21493539" flipH="1">
            <a:off x="1809750" y="4981015"/>
            <a:ext cx="196273" cy="72838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7" name="Freeform 43"/>
          <p:cNvSpPr>
            <a:spLocks/>
          </p:cNvSpPr>
          <p:nvPr/>
        </p:nvSpPr>
        <p:spPr bwMode="auto">
          <a:xfrm rot="10955760">
            <a:off x="2032001" y="4709273"/>
            <a:ext cx="206375" cy="49026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8" name="Freeform 44"/>
          <p:cNvSpPr>
            <a:spLocks/>
          </p:cNvSpPr>
          <p:nvPr/>
        </p:nvSpPr>
        <p:spPr bwMode="auto">
          <a:xfrm rot="6297498" flipH="1">
            <a:off x="1553649" y="5223618"/>
            <a:ext cx="289953" cy="28864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5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5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09" name="Freeform 45"/>
          <p:cNvSpPr>
            <a:spLocks/>
          </p:cNvSpPr>
          <p:nvPr/>
        </p:nvSpPr>
        <p:spPr bwMode="auto">
          <a:xfrm rot="8070258" flipH="1">
            <a:off x="1501950" y="5243016"/>
            <a:ext cx="211511" cy="43295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5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5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0110" name="Group 46"/>
          <p:cNvGrpSpPr>
            <a:grpSpLocks/>
          </p:cNvGrpSpPr>
          <p:nvPr/>
        </p:nvGrpSpPr>
        <p:grpSpPr bwMode="auto">
          <a:xfrm rot="10893471">
            <a:off x="1232477" y="5509093"/>
            <a:ext cx="497898" cy="236724"/>
            <a:chOff x="0" y="0"/>
            <a:chExt cx="992" cy="504"/>
          </a:xfrm>
        </p:grpSpPr>
        <p:sp>
          <p:nvSpPr>
            <p:cNvPr id="600111" name="Freeform 47"/>
            <p:cNvSpPr>
              <a:spLocks/>
            </p:cNvSpPr>
            <p:nvPr/>
          </p:nvSpPr>
          <p:spPr bwMode="auto">
            <a:xfrm>
              <a:off x="56" y="48"/>
              <a:ext cx="864" cy="402"/>
            </a:xfrm>
            <a:custGeom>
              <a:avLst/>
              <a:gdLst>
                <a:gd name="T0" fmla="*/ 3255 w 21600"/>
                <a:gd name="T1" fmla="*/ 0 h 21600"/>
                <a:gd name="T2" fmla="*/ 0 w 21600"/>
                <a:gd name="T3" fmla="*/ 3812 h 21600"/>
                <a:gd name="T4" fmla="*/ 0 w 21600"/>
                <a:gd name="T5" fmla="*/ 7624 h 21600"/>
                <a:gd name="T6" fmla="*/ 592 w 21600"/>
                <a:gd name="T7" fmla="*/ 10800 h 21600"/>
                <a:gd name="T8" fmla="*/ 4142 w 21600"/>
                <a:gd name="T9" fmla="*/ 15247 h 21600"/>
                <a:gd name="T10" fmla="*/ 5918 w 21600"/>
                <a:gd name="T11" fmla="*/ 17788 h 21600"/>
                <a:gd name="T12" fmla="*/ 9764 w 21600"/>
                <a:gd name="T13" fmla="*/ 19059 h 21600"/>
                <a:gd name="T14" fmla="*/ 13315 w 21600"/>
                <a:gd name="T15" fmla="*/ 21600 h 21600"/>
                <a:gd name="T16" fmla="*/ 16866 w 21600"/>
                <a:gd name="T17" fmla="*/ 20965 h 21600"/>
                <a:gd name="T18" fmla="*/ 19825 w 21600"/>
                <a:gd name="T19" fmla="*/ 20329 h 21600"/>
                <a:gd name="T20" fmla="*/ 21600 w 21600"/>
                <a:gd name="T21" fmla="*/ 15247 h 21600"/>
                <a:gd name="T22" fmla="*/ 20121 w 21600"/>
                <a:gd name="T23" fmla="*/ 127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3255" y="0"/>
                  </a:moveTo>
                  <a:lnTo>
                    <a:pt x="0" y="3812"/>
                  </a:lnTo>
                  <a:lnTo>
                    <a:pt x="0" y="7624"/>
                  </a:lnTo>
                  <a:lnTo>
                    <a:pt x="592" y="10800"/>
                  </a:lnTo>
                  <a:lnTo>
                    <a:pt x="4142" y="15247"/>
                  </a:lnTo>
                  <a:lnTo>
                    <a:pt x="5918" y="17788"/>
                  </a:lnTo>
                  <a:lnTo>
                    <a:pt x="9764" y="19059"/>
                  </a:lnTo>
                  <a:lnTo>
                    <a:pt x="13315" y="21600"/>
                  </a:lnTo>
                  <a:lnTo>
                    <a:pt x="16866" y="20965"/>
                  </a:lnTo>
                  <a:lnTo>
                    <a:pt x="19825" y="20329"/>
                  </a:lnTo>
                  <a:lnTo>
                    <a:pt x="21600" y="15247"/>
                  </a:lnTo>
                  <a:lnTo>
                    <a:pt x="20121" y="127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00112" name="Picture 4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0113" name="Group 49"/>
          <p:cNvGrpSpPr>
            <a:grpSpLocks/>
          </p:cNvGrpSpPr>
          <p:nvPr/>
        </p:nvGrpSpPr>
        <p:grpSpPr bwMode="auto">
          <a:xfrm rot="10893471">
            <a:off x="1259899" y="5584732"/>
            <a:ext cx="382443" cy="161084"/>
            <a:chOff x="0" y="0"/>
            <a:chExt cx="760" cy="344"/>
          </a:xfrm>
        </p:grpSpPr>
        <p:sp>
          <p:nvSpPr>
            <p:cNvPr id="600114" name="Freeform 50"/>
            <p:cNvSpPr>
              <a:spLocks/>
            </p:cNvSpPr>
            <p:nvPr/>
          </p:nvSpPr>
          <p:spPr bwMode="auto">
            <a:xfrm>
              <a:off x="24" y="32"/>
              <a:ext cx="710" cy="284"/>
            </a:xfrm>
            <a:custGeom>
              <a:avLst/>
              <a:gdLst>
                <a:gd name="T0" fmla="*/ 0 w 21600"/>
                <a:gd name="T1" fmla="*/ 1800 h 21600"/>
                <a:gd name="T2" fmla="*/ 5040 w 21600"/>
                <a:gd name="T3" fmla="*/ 0 h 21600"/>
                <a:gd name="T4" fmla="*/ 8280 w 21600"/>
                <a:gd name="T5" fmla="*/ 900 h 21600"/>
                <a:gd name="T6" fmla="*/ 11520 w 21600"/>
                <a:gd name="T7" fmla="*/ 2700 h 21600"/>
                <a:gd name="T8" fmla="*/ 15120 w 21600"/>
                <a:gd name="T9" fmla="*/ 6300 h 21600"/>
                <a:gd name="T10" fmla="*/ 17640 w 21600"/>
                <a:gd name="T11" fmla="*/ 10800 h 21600"/>
                <a:gd name="T12" fmla="*/ 20520 w 21600"/>
                <a:gd name="T13" fmla="*/ 1710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1800"/>
                  </a:moveTo>
                  <a:lnTo>
                    <a:pt x="5040" y="0"/>
                  </a:lnTo>
                  <a:lnTo>
                    <a:pt x="8280" y="900"/>
                  </a:lnTo>
                  <a:lnTo>
                    <a:pt x="11520" y="2700"/>
                  </a:lnTo>
                  <a:lnTo>
                    <a:pt x="15120" y="6300"/>
                  </a:lnTo>
                  <a:lnTo>
                    <a:pt x="17640" y="10800"/>
                  </a:lnTo>
                  <a:lnTo>
                    <a:pt x="20520" y="17100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00115" name="Picture 5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0116" name="Freeform 52"/>
          <p:cNvSpPr>
            <a:spLocks/>
          </p:cNvSpPr>
          <p:nvPr/>
        </p:nvSpPr>
        <p:spPr bwMode="auto">
          <a:xfrm rot="10955760">
            <a:off x="1873251" y="4814328"/>
            <a:ext cx="206375" cy="49025"/>
          </a:xfrm>
          <a:custGeom>
            <a:avLst/>
            <a:gdLst>
              <a:gd name="T0" fmla="*/ 0 w 21600"/>
              <a:gd name="T1" fmla="*/ 10800 h 21600"/>
              <a:gd name="T2" fmla="*/ 621 w 21600"/>
              <a:gd name="T3" fmla="*/ 6048 h 21600"/>
              <a:gd name="T4" fmla="*/ 1241 w 21600"/>
              <a:gd name="T5" fmla="*/ 3888 h 21600"/>
              <a:gd name="T6" fmla="*/ 1986 w 21600"/>
              <a:gd name="T7" fmla="*/ 1296 h 21600"/>
              <a:gd name="T8" fmla="*/ 2979 w 21600"/>
              <a:gd name="T9" fmla="*/ 432 h 21600"/>
              <a:gd name="T10" fmla="*/ 3848 w 21600"/>
              <a:gd name="T11" fmla="*/ 3888 h 21600"/>
              <a:gd name="T12" fmla="*/ 4593 w 21600"/>
              <a:gd name="T13" fmla="*/ 6912 h 21600"/>
              <a:gd name="T14" fmla="*/ 4841 w 21600"/>
              <a:gd name="T15" fmla="*/ 10368 h 21600"/>
              <a:gd name="T16" fmla="*/ 5090 w 21600"/>
              <a:gd name="T17" fmla="*/ 14256 h 21600"/>
              <a:gd name="T18" fmla="*/ 4841 w 21600"/>
              <a:gd name="T19" fmla="*/ 18144 h 21600"/>
              <a:gd name="T20" fmla="*/ 3848 w 21600"/>
              <a:gd name="T21" fmla="*/ 21600 h 21600"/>
              <a:gd name="T22" fmla="*/ 2731 w 21600"/>
              <a:gd name="T23" fmla="*/ 19008 h 21600"/>
              <a:gd name="T24" fmla="*/ 3103 w 21600"/>
              <a:gd name="T25" fmla="*/ 12960 h 21600"/>
              <a:gd name="T26" fmla="*/ 3848 w 21600"/>
              <a:gd name="T27" fmla="*/ 8640 h 21600"/>
              <a:gd name="T28" fmla="*/ 4717 w 21600"/>
              <a:gd name="T29" fmla="*/ 4320 h 21600"/>
              <a:gd name="T30" fmla="*/ 5338 w 21600"/>
              <a:gd name="T31" fmla="*/ 2592 h 21600"/>
              <a:gd name="T32" fmla="*/ 6331 w 21600"/>
              <a:gd name="T33" fmla="*/ 864 h 21600"/>
              <a:gd name="T34" fmla="*/ 7324 w 21600"/>
              <a:gd name="T35" fmla="*/ 0 h 21600"/>
              <a:gd name="T36" fmla="*/ 8441 w 21600"/>
              <a:gd name="T37" fmla="*/ 1296 h 21600"/>
              <a:gd name="T38" fmla="*/ 8938 w 21600"/>
              <a:gd name="T39" fmla="*/ 4320 h 21600"/>
              <a:gd name="T40" fmla="*/ 9434 w 21600"/>
              <a:gd name="T41" fmla="*/ 7344 h 21600"/>
              <a:gd name="T42" fmla="*/ 10055 w 21600"/>
              <a:gd name="T43" fmla="*/ 11232 h 21600"/>
              <a:gd name="T44" fmla="*/ 10055 w 21600"/>
              <a:gd name="T45" fmla="*/ 15120 h 21600"/>
              <a:gd name="T46" fmla="*/ 9807 w 21600"/>
              <a:gd name="T47" fmla="*/ 19008 h 21600"/>
              <a:gd name="T48" fmla="*/ 8895 w 21600"/>
              <a:gd name="T49" fmla="*/ 21386 h 21600"/>
              <a:gd name="T50" fmla="*/ 7945 w 21600"/>
              <a:gd name="T51" fmla="*/ 18144 h 21600"/>
              <a:gd name="T52" fmla="*/ 7945 w 21600"/>
              <a:gd name="T53" fmla="*/ 14688 h 21600"/>
              <a:gd name="T54" fmla="*/ 8069 w 21600"/>
              <a:gd name="T55" fmla="*/ 10800 h 21600"/>
              <a:gd name="T56" fmla="*/ 8566 w 21600"/>
              <a:gd name="T57" fmla="*/ 6912 h 21600"/>
              <a:gd name="T58" fmla="*/ 9559 w 21600"/>
              <a:gd name="T59" fmla="*/ 5616 h 21600"/>
              <a:gd name="T60" fmla="*/ 10428 w 21600"/>
              <a:gd name="T61" fmla="*/ 2592 h 21600"/>
              <a:gd name="T62" fmla="*/ 11421 w 21600"/>
              <a:gd name="T63" fmla="*/ 1296 h 21600"/>
              <a:gd name="T64" fmla="*/ 12166 w 21600"/>
              <a:gd name="T65" fmla="*/ 432 h 21600"/>
              <a:gd name="T66" fmla="*/ 13283 w 21600"/>
              <a:gd name="T67" fmla="*/ 864 h 21600"/>
              <a:gd name="T68" fmla="*/ 13761 w 21600"/>
              <a:gd name="T69" fmla="*/ 3286 h 21600"/>
              <a:gd name="T70" fmla="*/ 14400 w 21600"/>
              <a:gd name="T71" fmla="*/ 6480 h 21600"/>
              <a:gd name="T72" fmla="*/ 14524 w 21600"/>
              <a:gd name="T73" fmla="*/ 9072 h 21600"/>
              <a:gd name="T74" fmla="*/ 14768 w 21600"/>
              <a:gd name="T75" fmla="*/ 12336 h 21600"/>
              <a:gd name="T76" fmla="*/ 14772 w 21600"/>
              <a:gd name="T77" fmla="*/ 16848 h 21600"/>
              <a:gd name="T78" fmla="*/ 13761 w 21600"/>
              <a:gd name="T79" fmla="*/ 21386 h 21600"/>
              <a:gd name="T80" fmla="*/ 12662 w 21600"/>
              <a:gd name="T81" fmla="*/ 15984 h 21600"/>
              <a:gd name="T82" fmla="*/ 12586 w 21600"/>
              <a:gd name="T83" fmla="*/ 12336 h 21600"/>
              <a:gd name="T84" fmla="*/ 13407 w 21600"/>
              <a:gd name="T85" fmla="*/ 9072 h 21600"/>
              <a:gd name="T86" fmla="*/ 14648 w 21600"/>
              <a:gd name="T87" fmla="*/ 3024 h 21600"/>
              <a:gd name="T88" fmla="*/ 15766 w 21600"/>
              <a:gd name="T89" fmla="*/ 1728 h 21600"/>
              <a:gd name="T90" fmla="*/ 16634 w 21600"/>
              <a:gd name="T91" fmla="*/ 2592 h 21600"/>
              <a:gd name="T92" fmla="*/ 17752 w 21600"/>
              <a:gd name="T93" fmla="*/ 3456 h 21600"/>
              <a:gd name="T94" fmla="*/ 18993 w 21600"/>
              <a:gd name="T95" fmla="*/ 6912 h 21600"/>
              <a:gd name="T96" fmla="*/ 19969 w 21600"/>
              <a:gd name="T97" fmla="*/ 12336 h 21600"/>
              <a:gd name="T98" fmla="*/ 19969 w 21600"/>
              <a:gd name="T99" fmla="*/ 15839 h 21600"/>
              <a:gd name="T100" fmla="*/ 18962 w 21600"/>
              <a:gd name="T101" fmla="*/ 18758 h 21600"/>
              <a:gd name="T102" fmla="*/ 18291 w 21600"/>
              <a:gd name="T103" fmla="*/ 21386 h 21600"/>
              <a:gd name="T104" fmla="*/ 16613 w 21600"/>
              <a:gd name="T105" fmla="*/ 15839 h 21600"/>
              <a:gd name="T106" fmla="*/ 16613 w 21600"/>
              <a:gd name="T107" fmla="*/ 10876 h 21600"/>
              <a:gd name="T108" fmla="*/ 18372 w 21600"/>
              <a:gd name="T109" fmla="*/ 6048 h 21600"/>
              <a:gd name="T110" fmla="*/ 18993 w 21600"/>
              <a:gd name="T111" fmla="*/ 2160 h 21600"/>
              <a:gd name="T112" fmla="*/ 19986 w 21600"/>
              <a:gd name="T113" fmla="*/ 3456 h 21600"/>
              <a:gd name="T114" fmla="*/ 20855 w 21600"/>
              <a:gd name="T115" fmla="*/ 6048 h 21600"/>
              <a:gd name="T116" fmla="*/ 21600 w 21600"/>
              <a:gd name="T11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21" y="6048"/>
                </a:lnTo>
                <a:lnTo>
                  <a:pt x="1241" y="3888"/>
                </a:lnTo>
                <a:lnTo>
                  <a:pt x="1986" y="1296"/>
                </a:lnTo>
                <a:lnTo>
                  <a:pt x="2979" y="432"/>
                </a:lnTo>
                <a:lnTo>
                  <a:pt x="3848" y="3888"/>
                </a:lnTo>
                <a:lnTo>
                  <a:pt x="4593" y="6912"/>
                </a:lnTo>
                <a:lnTo>
                  <a:pt x="4841" y="10368"/>
                </a:lnTo>
                <a:lnTo>
                  <a:pt x="5090" y="14256"/>
                </a:lnTo>
                <a:lnTo>
                  <a:pt x="4841" y="18144"/>
                </a:lnTo>
                <a:lnTo>
                  <a:pt x="3848" y="21600"/>
                </a:lnTo>
                <a:lnTo>
                  <a:pt x="2731" y="19008"/>
                </a:lnTo>
                <a:lnTo>
                  <a:pt x="3103" y="12960"/>
                </a:lnTo>
                <a:lnTo>
                  <a:pt x="3848" y="8640"/>
                </a:lnTo>
                <a:lnTo>
                  <a:pt x="4717" y="4320"/>
                </a:lnTo>
                <a:lnTo>
                  <a:pt x="5338" y="2592"/>
                </a:lnTo>
                <a:lnTo>
                  <a:pt x="6331" y="864"/>
                </a:lnTo>
                <a:lnTo>
                  <a:pt x="7324" y="0"/>
                </a:lnTo>
                <a:lnTo>
                  <a:pt x="8441" y="1296"/>
                </a:lnTo>
                <a:lnTo>
                  <a:pt x="8938" y="4320"/>
                </a:lnTo>
                <a:lnTo>
                  <a:pt x="9434" y="7344"/>
                </a:lnTo>
                <a:lnTo>
                  <a:pt x="10055" y="11232"/>
                </a:lnTo>
                <a:lnTo>
                  <a:pt x="10055" y="15120"/>
                </a:lnTo>
                <a:lnTo>
                  <a:pt x="9807" y="19008"/>
                </a:lnTo>
                <a:lnTo>
                  <a:pt x="8895" y="21386"/>
                </a:lnTo>
                <a:lnTo>
                  <a:pt x="7945" y="18144"/>
                </a:lnTo>
                <a:lnTo>
                  <a:pt x="7945" y="14688"/>
                </a:lnTo>
                <a:lnTo>
                  <a:pt x="8069" y="10800"/>
                </a:lnTo>
                <a:lnTo>
                  <a:pt x="8566" y="6912"/>
                </a:lnTo>
                <a:lnTo>
                  <a:pt x="9559" y="5616"/>
                </a:lnTo>
                <a:cubicBezTo>
                  <a:pt x="9559" y="5616"/>
                  <a:pt x="10205" y="3090"/>
                  <a:pt x="10428" y="2592"/>
                </a:cubicBezTo>
                <a:cubicBezTo>
                  <a:pt x="10619" y="2162"/>
                  <a:pt x="11421" y="1296"/>
                  <a:pt x="11421" y="1296"/>
                </a:cubicBezTo>
                <a:lnTo>
                  <a:pt x="12166" y="432"/>
                </a:lnTo>
                <a:lnTo>
                  <a:pt x="13283" y="864"/>
                </a:lnTo>
                <a:lnTo>
                  <a:pt x="13761" y="3286"/>
                </a:lnTo>
                <a:lnTo>
                  <a:pt x="14400" y="6480"/>
                </a:lnTo>
                <a:lnTo>
                  <a:pt x="14524" y="9072"/>
                </a:lnTo>
                <a:lnTo>
                  <a:pt x="14768" y="12336"/>
                </a:lnTo>
                <a:lnTo>
                  <a:pt x="14772" y="16848"/>
                </a:lnTo>
                <a:lnTo>
                  <a:pt x="13761" y="21386"/>
                </a:lnTo>
                <a:lnTo>
                  <a:pt x="12662" y="15984"/>
                </a:lnTo>
                <a:lnTo>
                  <a:pt x="12586" y="12336"/>
                </a:lnTo>
                <a:lnTo>
                  <a:pt x="13407" y="9072"/>
                </a:lnTo>
                <a:lnTo>
                  <a:pt x="14648" y="3024"/>
                </a:lnTo>
                <a:lnTo>
                  <a:pt x="15766" y="1728"/>
                </a:lnTo>
                <a:lnTo>
                  <a:pt x="16634" y="2592"/>
                </a:lnTo>
                <a:lnTo>
                  <a:pt x="17752" y="3456"/>
                </a:lnTo>
                <a:lnTo>
                  <a:pt x="18993" y="6912"/>
                </a:lnTo>
                <a:lnTo>
                  <a:pt x="19969" y="12336"/>
                </a:lnTo>
                <a:lnTo>
                  <a:pt x="19969" y="15839"/>
                </a:lnTo>
                <a:lnTo>
                  <a:pt x="18962" y="18758"/>
                </a:lnTo>
                <a:lnTo>
                  <a:pt x="18291" y="21386"/>
                </a:lnTo>
                <a:lnTo>
                  <a:pt x="16613" y="15839"/>
                </a:lnTo>
                <a:cubicBezTo>
                  <a:pt x="16613" y="15839"/>
                  <a:pt x="16469" y="11834"/>
                  <a:pt x="16613" y="10876"/>
                </a:cubicBezTo>
                <a:cubicBezTo>
                  <a:pt x="16807" y="9590"/>
                  <a:pt x="18372" y="6048"/>
                  <a:pt x="18372" y="6048"/>
                </a:cubicBezTo>
                <a:lnTo>
                  <a:pt x="18993" y="2160"/>
                </a:lnTo>
                <a:lnTo>
                  <a:pt x="19986" y="3456"/>
                </a:lnTo>
                <a:lnTo>
                  <a:pt x="20855" y="6048"/>
                </a:lnTo>
                <a:lnTo>
                  <a:pt x="21600" y="108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17" name="Rectangle 53"/>
          <p:cNvSpPr>
            <a:spLocks/>
          </p:cNvSpPr>
          <p:nvPr/>
        </p:nvSpPr>
        <p:spPr bwMode="auto">
          <a:xfrm>
            <a:off x="3259584" y="2531342"/>
            <a:ext cx="376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solidFill>
                  <a:srgbClr val="006666"/>
                </a:solidFill>
                <a:ea typeface="新細明體" charset="0"/>
                <a:cs typeface="Arial" charset="0"/>
                <a:sym typeface="Gill Sans" charset="0"/>
              </a:rPr>
              <a:t>Jet</a:t>
            </a:r>
          </a:p>
        </p:txBody>
      </p:sp>
      <p:sp>
        <p:nvSpPr>
          <p:cNvPr id="600118" name="Rectangle 54"/>
          <p:cNvSpPr>
            <a:spLocks/>
          </p:cNvSpPr>
          <p:nvPr/>
        </p:nvSpPr>
        <p:spPr bwMode="auto">
          <a:xfrm>
            <a:off x="1855021" y="5517710"/>
            <a:ext cx="307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solidFill>
                  <a:srgbClr val="D90B00"/>
                </a:solidFill>
                <a:latin typeface="Gill Sans" charset="0"/>
                <a:ea typeface="新細明體" charset="0"/>
                <a:cs typeface="新細明體" charset="0"/>
                <a:sym typeface="Gill Sans" charset="0"/>
              </a:rPr>
              <a:t>Jet</a:t>
            </a:r>
          </a:p>
        </p:txBody>
      </p:sp>
      <p:sp>
        <p:nvSpPr>
          <p:cNvPr id="600119" name="Rectangle 55"/>
          <p:cNvSpPr>
            <a:spLocks/>
          </p:cNvSpPr>
          <p:nvPr/>
        </p:nvSpPr>
        <p:spPr bwMode="auto">
          <a:xfrm>
            <a:off x="216049" y="2403875"/>
            <a:ext cx="894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solidFill>
                  <a:srgbClr val="006666"/>
                </a:solidFill>
                <a:ea typeface="新細明體" charset="0"/>
                <a:cs typeface="Arial" charset="0"/>
                <a:sym typeface="Gill Sans" charset="0"/>
              </a:rPr>
              <a:t>Photon</a:t>
            </a:r>
          </a:p>
        </p:txBody>
      </p:sp>
      <p:sp>
        <p:nvSpPr>
          <p:cNvPr id="600120" name="Rectangle 56"/>
          <p:cNvSpPr>
            <a:spLocks/>
          </p:cNvSpPr>
          <p:nvPr/>
        </p:nvSpPr>
        <p:spPr bwMode="auto">
          <a:xfrm>
            <a:off x="178527" y="4656257"/>
            <a:ext cx="894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altLang="zh-TW" sz="2200">
                <a:solidFill>
                  <a:srgbClr val="006666"/>
                </a:solidFill>
                <a:ea typeface="新細明體" charset="0"/>
                <a:cs typeface="Arial" charset="0"/>
                <a:sym typeface="Gill Sans" charset="0"/>
              </a:rPr>
              <a:t>Photon</a:t>
            </a:r>
          </a:p>
        </p:txBody>
      </p:sp>
      <p:sp>
        <p:nvSpPr>
          <p:cNvPr id="600121" name="Freeform 57"/>
          <p:cNvSpPr>
            <a:spLocks/>
          </p:cNvSpPr>
          <p:nvPr/>
        </p:nvSpPr>
        <p:spPr bwMode="auto">
          <a:xfrm rot="180000">
            <a:off x="1102592" y="2161335"/>
            <a:ext cx="851477" cy="187699"/>
          </a:xfrm>
          <a:custGeom>
            <a:avLst/>
            <a:gdLst>
              <a:gd name="T0" fmla="*/ 0 w 21600"/>
              <a:gd name="T1" fmla="*/ 15278 h 21600"/>
              <a:gd name="T2" fmla="*/ 611 w 21600"/>
              <a:gd name="T3" fmla="*/ 7902 h 21600"/>
              <a:gd name="T4" fmla="*/ 1223 w 21600"/>
              <a:gd name="T5" fmla="*/ 4215 h 21600"/>
              <a:gd name="T6" fmla="*/ 1936 w 21600"/>
              <a:gd name="T7" fmla="*/ 4215 h 21600"/>
              <a:gd name="T8" fmla="*/ 2445 w 21600"/>
              <a:gd name="T9" fmla="*/ 9483 h 21600"/>
              <a:gd name="T10" fmla="*/ 2751 w 21600"/>
              <a:gd name="T11" fmla="*/ 13171 h 21600"/>
              <a:gd name="T12" fmla="*/ 3362 w 21600"/>
              <a:gd name="T13" fmla="*/ 17385 h 21600"/>
              <a:gd name="T14" fmla="*/ 3668 w 21600"/>
              <a:gd name="T15" fmla="*/ 20019 h 21600"/>
              <a:gd name="T16" fmla="*/ 4279 w 21600"/>
              <a:gd name="T17" fmla="*/ 21073 h 21600"/>
              <a:gd name="T18" fmla="*/ 5196 w 21600"/>
              <a:gd name="T19" fmla="*/ 16859 h 21600"/>
              <a:gd name="T20" fmla="*/ 5298 w 21600"/>
              <a:gd name="T21" fmla="*/ 13171 h 21600"/>
              <a:gd name="T22" fmla="*/ 5706 w 21600"/>
              <a:gd name="T23" fmla="*/ 8956 h 21600"/>
              <a:gd name="T24" fmla="*/ 6113 w 21600"/>
              <a:gd name="T25" fmla="*/ 5268 h 21600"/>
              <a:gd name="T26" fmla="*/ 6623 w 21600"/>
              <a:gd name="T27" fmla="*/ 2107 h 21600"/>
              <a:gd name="T28" fmla="*/ 7234 w 21600"/>
              <a:gd name="T29" fmla="*/ 2107 h 21600"/>
              <a:gd name="T30" fmla="*/ 7438 w 21600"/>
              <a:gd name="T31" fmla="*/ 5268 h 21600"/>
              <a:gd name="T32" fmla="*/ 8049 w 21600"/>
              <a:gd name="T33" fmla="*/ 10537 h 21600"/>
              <a:gd name="T34" fmla="*/ 8660 w 21600"/>
              <a:gd name="T35" fmla="*/ 14224 h 21600"/>
              <a:gd name="T36" fmla="*/ 8864 w 21600"/>
              <a:gd name="T37" fmla="*/ 17912 h 21600"/>
              <a:gd name="T38" fmla="*/ 9374 w 21600"/>
              <a:gd name="T39" fmla="*/ 21600 h 21600"/>
              <a:gd name="T40" fmla="*/ 9985 w 21600"/>
              <a:gd name="T41" fmla="*/ 20546 h 21600"/>
              <a:gd name="T42" fmla="*/ 10494 w 21600"/>
              <a:gd name="T43" fmla="*/ 16332 h 21600"/>
              <a:gd name="T44" fmla="*/ 10698 w 21600"/>
              <a:gd name="T45" fmla="*/ 10010 h 21600"/>
              <a:gd name="T46" fmla="*/ 11106 w 21600"/>
              <a:gd name="T47" fmla="*/ 6849 h 21600"/>
              <a:gd name="T48" fmla="*/ 11411 w 21600"/>
              <a:gd name="T49" fmla="*/ 3161 h 21600"/>
              <a:gd name="T50" fmla="*/ 11921 w 21600"/>
              <a:gd name="T51" fmla="*/ 2107 h 21600"/>
              <a:gd name="T52" fmla="*/ 12634 w 21600"/>
              <a:gd name="T53" fmla="*/ 3161 h 21600"/>
              <a:gd name="T54" fmla="*/ 13143 w 21600"/>
              <a:gd name="T55" fmla="*/ 6849 h 21600"/>
              <a:gd name="T56" fmla="*/ 13449 w 21600"/>
              <a:gd name="T57" fmla="*/ 11590 h 21600"/>
              <a:gd name="T58" fmla="*/ 14060 w 21600"/>
              <a:gd name="T59" fmla="*/ 15278 h 21600"/>
              <a:gd name="T60" fmla="*/ 14774 w 21600"/>
              <a:gd name="T61" fmla="*/ 18439 h 21600"/>
              <a:gd name="T62" fmla="*/ 15283 w 21600"/>
              <a:gd name="T63" fmla="*/ 17912 h 21600"/>
              <a:gd name="T64" fmla="*/ 15996 w 21600"/>
              <a:gd name="T65" fmla="*/ 11590 h 21600"/>
              <a:gd name="T66" fmla="*/ 16200 w 21600"/>
              <a:gd name="T67" fmla="*/ 7902 h 21600"/>
              <a:gd name="T68" fmla="*/ 16506 w 21600"/>
              <a:gd name="T69" fmla="*/ 3161 h 21600"/>
              <a:gd name="T70" fmla="*/ 16913 w 21600"/>
              <a:gd name="T71" fmla="*/ 527 h 21600"/>
              <a:gd name="T72" fmla="*/ 17525 w 21600"/>
              <a:gd name="T73" fmla="*/ 0 h 21600"/>
              <a:gd name="T74" fmla="*/ 18136 w 21600"/>
              <a:gd name="T75" fmla="*/ 3161 h 21600"/>
              <a:gd name="T76" fmla="*/ 18442 w 21600"/>
              <a:gd name="T77" fmla="*/ 7376 h 21600"/>
              <a:gd name="T78" fmla="*/ 18951 w 21600"/>
              <a:gd name="T79" fmla="*/ 10010 h 21600"/>
              <a:gd name="T80" fmla="*/ 19562 w 21600"/>
              <a:gd name="T81" fmla="*/ 13698 h 21600"/>
              <a:gd name="T82" fmla="*/ 20072 w 21600"/>
              <a:gd name="T83" fmla="*/ 16332 h 21600"/>
              <a:gd name="T84" fmla="*/ 20887 w 21600"/>
              <a:gd name="T85" fmla="*/ 14751 h 21600"/>
              <a:gd name="T86" fmla="*/ 21192 w 21600"/>
              <a:gd name="T87" fmla="*/ 9483 h 21600"/>
              <a:gd name="T88" fmla="*/ 21600 w 21600"/>
              <a:gd name="T89" fmla="*/ 31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00" h="21600">
                <a:moveTo>
                  <a:pt x="0" y="15278"/>
                </a:moveTo>
                <a:lnTo>
                  <a:pt x="611" y="7902"/>
                </a:lnTo>
                <a:lnTo>
                  <a:pt x="1223" y="4215"/>
                </a:lnTo>
                <a:lnTo>
                  <a:pt x="1936" y="4215"/>
                </a:lnTo>
                <a:lnTo>
                  <a:pt x="2445" y="9483"/>
                </a:lnTo>
                <a:lnTo>
                  <a:pt x="2751" y="13171"/>
                </a:lnTo>
                <a:lnTo>
                  <a:pt x="3362" y="17385"/>
                </a:lnTo>
                <a:lnTo>
                  <a:pt x="3668" y="20019"/>
                </a:lnTo>
                <a:lnTo>
                  <a:pt x="4279" y="21073"/>
                </a:lnTo>
                <a:lnTo>
                  <a:pt x="5196" y="16859"/>
                </a:lnTo>
                <a:lnTo>
                  <a:pt x="5298" y="13171"/>
                </a:lnTo>
                <a:lnTo>
                  <a:pt x="5706" y="8956"/>
                </a:lnTo>
                <a:lnTo>
                  <a:pt x="6113" y="5268"/>
                </a:lnTo>
                <a:lnTo>
                  <a:pt x="6623" y="2107"/>
                </a:lnTo>
                <a:lnTo>
                  <a:pt x="7234" y="2107"/>
                </a:lnTo>
                <a:lnTo>
                  <a:pt x="7438" y="5268"/>
                </a:lnTo>
                <a:lnTo>
                  <a:pt x="8049" y="10537"/>
                </a:lnTo>
                <a:lnTo>
                  <a:pt x="8660" y="14224"/>
                </a:lnTo>
                <a:lnTo>
                  <a:pt x="8864" y="17912"/>
                </a:lnTo>
                <a:lnTo>
                  <a:pt x="9374" y="21600"/>
                </a:lnTo>
                <a:lnTo>
                  <a:pt x="9985" y="20546"/>
                </a:lnTo>
                <a:lnTo>
                  <a:pt x="10494" y="16332"/>
                </a:lnTo>
                <a:lnTo>
                  <a:pt x="10698" y="10010"/>
                </a:lnTo>
                <a:lnTo>
                  <a:pt x="11106" y="6849"/>
                </a:lnTo>
                <a:lnTo>
                  <a:pt x="11411" y="3161"/>
                </a:lnTo>
                <a:lnTo>
                  <a:pt x="11921" y="2107"/>
                </a:lnTo>
                <a:lnTo>
                  <a:pt x="12634" y="3161"/>
                </a:lnTo>
                <a:lnTo>
                  <a:pt x="13143" y="6849"/>
                </a:lnTo>
                <a:lnTo>
                  <a:pt x="13449" y="11590"/>
                </a:lnTo>
                <a:lnTo>
                  <a:pt x="14060" y="15278"/>
                </a:lnTo>
                <a:lnTo>
                  <a:pt x="14774" y="18439"/>
                </a:lnTo>
                <a:lnTo>
                  <a:pt x="15283" y="17912"/>
                </a:lnTo>
                <a:lnTo>
                  <a:pt x="15996" y="11590"/>
                </a:lnTo>
                <a:lnTo>
                  <a:pt x="16200" y="7902"/>
                </a:lnTo>
                <a:lnTo>
                  <a:pt x="16506" y="3161"/>
                </a:lnTo>
                <a:lnTo>
                  <a:pt x="16913" y="527"/>
                </a:lnTo>
                <a:lnTo>
                  <a:pt x="17525" y="0"/>
                </a:lnTo>
                <a:lnTo>
                  <a:pt x="18136" y="3161"/>
                </a:lnTo>
                <a:lnTo>
                  <a:pt x="18442" y="7376"/>
                </a:lnTo>
                <a:lnTo>
                  <a:pt x="18951" y="10010"/>
                </a:lnTo>
                <a:lnTo>
                  <a:pt x="19562" y="13698"/>
                </a:lnTo>
                <a:lnTo>
                  <a:pt x="20072" y="16332"/>
                </a:lnTo>
                <a:lnTo>
                  <a:pt x="20887" y="14751"/>
                </a:lnTo>
                <a:lnTo>
                  <a:pt x="21192" y="9483"/>
                </a:lnTo>
                <a:lnTo>
                  <a:pt x="21600" y="3161"/>
                </a:lnTo>
              </a:path>
            </a:pathLst>
          </a:custGeom>
          <a:noFill/>
          <a:ln w="317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22" name="Freeform 58"/>
          <p:cNvSpPr>
            <a:spLocks/>
          </p:cNvSpPr>
          <p:nvPr/>
        </p:nvSpPr>
        <p:spPr bwMode="auto">
          <a:xfrm rot="180000">
            <a:off x="1102592" y="4413718"/>
            <a:ext cx="851477" cy="187699"/>
          </a:xfrm>
          <a:custGeom>
            <a:avLst/>
            <a:gdLst>
              <a:gd name="T0" fmla="*/ 0 w 21600"/>
              <a:gd name="T1" fmla="*/ 15278 h 21600"/>
              <a:gd name="T2" fmla="*/ 611 w 21600"/>
              <a:gd name="T3" fmla="*/ 7902 h 21600"/>
              <a:gd name="T4" fmla="*/ 1223 w 21600"/>
              <a:gd name="T5" fmla="*/ 4215 h 21600"/>
              <a:gd name="T6" fmla="*/ 1936 w 21600"/>
              <a:gd name="T7" fmla="*/ 4215 h 21600"/>
              <a:gd name="T8" fmla="*/ 2445 w 21600"/>
              <a:gd name="T9" fmla="*/ 9483 h 21600"/>
              <a:gd name="T10" fmla="*/ 2751 w 21600"/>
              <a:gd name="T11" fmla="*/ 13171 h 21600"/>
              <a:gd name="T12" fmla="*/ 3362 w 21600"/>
              <a:gd name="T13" fmla="*/ 17385 h 21600"/>
              <a:gd name="T14" fmla="*/ 3668 w 21600"/>
              <a:gd name="T15" fmla="*/ 20019 h 21600"/>
              <a:gd name="T16" fmla="*/ 4279 w 21600"/>
              <a:gd name="T17" fmla="*/ 21073 h 21600"/>
              <a:gd name="T18" fmla="*/ 5196 w 21600"/>
              <a:gd name="T19" fmla="*/ 16859 h 21600"/>
              <a:gd name="T20" fmla="*/ 5298 w 21600"/>
              <a:gd name="T21" fmla="*/ 13171 h 21600"/>
              <a:gd name="T22" fmla="*/ 5706 w 21600"/>
              <a:gd name="T23" fmla="*/ 8956 h 21600"/>
              <a:gd name="T24" fmla="*/ 6113 w 21600"/>
              <a:gd name="T25" fmla="*/ 5268 h 21600"/>
              <a:gd name="T26" fmla="*/ 6623 w 21600"/>
              <a:gd name="T27" fmla="*/ 2107 h 21600"/>
              <a:gd name="T28" fmla="*/ 7234 w 21600"/>
              <a:gd name="T29" fmla="*/ 2107 h 21600"/>
              <a:gd name="T30" fmla="*/ 7438 w 21600"/>
              <a:gd name="T31" fmla="*/ 5268 h 21600"/>
              <a:gd name="T32" fmla="*/ 8049 w 21600"/>
              <a:gd name="T33" fmla="*/ 10537 h 21600"/>
              <a:gd name="T34" fmla="*/ 8660 w 21600"/>
              <a:gd name="T35" fmla="*/ 14224 h 21600"/>
              <a:gd name="T36" fmla="*/ 8864 w 21600"/>
              <a:gd name="T37" fmla="*/ 17912 h 21600"/>
              <a:gd name="T38" fmla="*/ 9374 w 21600"/>
              <a:gd name="T39" fmla="*/ 21600 h 21600"/>
              <a:gd name="T40" fmla="*/ 9985 w 21600"/>
              <a:gd name="T41" fmla="*/ 20546 h 21600"/>
              <a:gd name="T42" fmla="*/ 10494 w 21600"/>
              <a:gd name="T43" fmla="*/ 16332 h 21600"/>
              <a:gd name="T44" fmla="*/ 10698 w 21600"/>
              <a:gd name="T45" fmla="*/ 10010 h 21600"/>
              <a:gd name="T46" fmla="*/ 11106 w 21600"/>
              <a:gd name="T47" fmla="*/ 6849 h 21600"/>
              <a:gd name="T48" fmla="*/ 11411 w 21600"/>
              <a:gd name="T49" fmla="*/ 3161 h 21600"/>
              <a:gd name="T50" fmla="*/ 11921 w 21600"/>
              <a:gd name="T51" fmla="*/ 2107 h 21600"/>
              <a:gd name="T52" fmla="*/ 12634 w 21600"/>
              <a:gd name="T53" fmla="*/ 3161 h 21600"/>
              <a:gd name="T54" fmla="*/ 13143 w 21600"/>
              <a:gd name="T55" fmla="*/ 6849 h 21600"/>
              <a:gd name="T56" fmla="*/ 13449 w 21600"/>
              <a:gd name="T57" fmla="*/ 11590 h 21600"/>
              <a:gd name="T58" fmla="*/ 14060 w 21600"/>
              <a:gd name="T59" fmla="*/ 15278 h 21600"/>
              <a:gd name="T60" fmla="*/ 14774 w 21600"/>
              <a:gd name="T61" fmla="*/ 18439 h 21600"/>
              <a:gd name="T62" fmla="*/ 15283 w 21600"/>
              <a:gd name="T63" fmla="*/ 17912 h 21600"/>
              <a:gd name="T64" fmla="*/ 15996 w 21600"/>
              <a:gd name="T65" fmla="*/ 11590 h 21600"/>
              <a:gd name="T66" fmla="*/ 16200 w 21600"/>
              <a:gd name="T67" fmla="*/ 7902 h 21600"/>
              <a:gd name="T68" fmla="*/ 16506 w 21600"/>
              <a:gd name="T69" fmla="*/ 3161 h 21600"/>
              <a:gd name="T70" fmla="*/ 16913 w 21600"/>
              <a:gd name="T71" fmla="*/ 527 h 21600"/>
              <a:gd name="T72" fmla="*/ 17525 w 21600"/>
              <a:gd name="T73" fmla="*/ 0 h 21600"/>
              <a:gd name="T74" fmla="*/ 18136 w 21600"/>
              <a:gd name="T75" fmla="*/ 3161 h 21600"/>
              <a:gd name="T76" fmla="*/ 18442 w 21600"/>
              <a:gd name="T77" fmla="*/ 7376 h 21600"/>
              <a:gd name="T78" fmla="*/ 18951 w 21600"/>
              <a:gd name="T79" fmla="*/ 10010 h 21600"/>
              <a:gd name="T80" fmla="*/ 19562 w 21600"/>
              <a:gd name="T81" fmla="*/ 13698 h 21600"/>
              <a:gd name="T82" fmla="*/ 20072 w 21600"/>
              <a:gd name="T83" fmla="*/ 16332 h 21600"/>
              <a:gd name="T84" fmla="*/ 20887 w 21600"/>
              <a:gd name="T85" fmla="*/ 14751 h 21600"/>
              <a:gd name="T86" fmla="*/ 21192 w 21600"/>
              <a:gd name="T87" fmla="*/ 9483 h 21600"/>
              <a:gd name="T88" fmla="*/ 21600 w 21600"/>
              <a:gd name="T89" fmla="*/ 316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00" h="21600">
                <a:moveTo>
                  <a:pt x="0" y="15278"/>
                </a:moveTo>
                <a:lnTo>
                  <a:pt x="611" y="7902"/>
                </a:lnTo>
                <a:lnTo>
                  <a:pt x="1223" y="4215"/>
                </a:lnTo>
                <a:lnTo>
                  <a:pt x="1936" y="4215"/>
                </a:lnTo>
                <a:lnTo>
                  <a:pt x="2445" y="9483"/>
                </a:lnTo>
                <a:lnTo>
                  <a:pt x="2751" y="13171"/>
                </a:lnTo>
                <a:lnTo>
                  <a:pt x="3362" y="17385"/>
                </a:lnTo>
                <a:lnTo>
                  <a:pt x="3668" y="20019"/>
                </a:lnTo>
                <a:lnTo>
                  <a:pt x="4279" y="21073"/>
                </a:lnTo>
                <a:lnTo>
                  <a:pt x="5196" y="16859"/>
                </a:lnTo>
                <a:lnTo>
                  <a:pt x="5298" y="13171"/>
                </a:lnTo>
                <a:lnTo>
                  <a:pt x="5706" y="8956"/>
                </a:lnTo>
                <a:lnTo>
                  <a:pt x="6113" y="5268"/>
                </a:lnTo>
                <a:lnTo>
                  <a:pt x="6623" y="2107"/>
                </a:lnTo>
                <a:lnTo>
                  <a:pt x="7234" y="2107"/>
                </a:lnTo>
                <a:lnTo>
                  <a:pt x="7438" y="5268"/>
                </a:lnTo>
                <a:lnTo>
                  <a:pt x="8049" y="10537"/>
                </a:lnTo>
                <a:lnTo>
                  <a:pt x="8660" y="14224"/>
                </a:lnTo>
                <a:lnTo>
                  <a:pt x="8864" y="17912"/>
                </a:lnTo>
                <a:lnTo>
                  <a:pt x="9374" y="21600"/>
                </a:lnTo>
                <a:lnTo>
                  <a:pt x="9985" y="20546"/>
                </a:lnTo>
                <a:lnTo>
                  <a:pt x="10494" y="16332"/>
                </a:lnTo>
                <a:lnTo>
                  <a:pt x="10698" y="10010"/>
                </a:lnTo>
                <a:lnTo>
                  <a:pt x="11106" y="6849"/>
                </a:lnTo>
                <a:lnTo>
                  <a:pt x="11411" y="3161"/>
                </a:lnTo>
                <a:lnTo>
                  <a:pt x="11921" y="2107"/>
                </a:lnTo>
                <a:lnTo>
                  <a:pt x="12634" y="3161"/>
                </a:lnTo>
                <a:lnTo>
                  <a:pt x="13143" y="6849"/>
                </a:lnTo>
                <a:lnTo>
                  <a:pt x="13449" y="11590"/>
                </a:lnTo>
                <a:lnTo>
                  <a:pt x="14060" y="15278"/>
                </a:lnTo>
                <a:lnTo>
                  <a:pt x="14774" y="18439"/>
                </a:lnTo>
                <a:lnTo>
                  <a:pt x="15283" y="17912"/>
                </a:lnTo>
                <a:lnTo>
                  <a:pt x="15996" y="11590"/>
                </a:lnTo>
                <a:lnTo>
                  <a:pt x="16200" y="7902"/>
                </a:lnTo>
                <a:lnTo>
                  <a:pt x="16506" y="3161"/>
                </a:lnTo>
                <a:lnTo>
                  <a:pt x="16913" y="527"/>
                </a:lnTo>
                <a:lnTo>
                  <a:pt x="17525" y="0"/>
                </a:lnTo>
                <a:lnTo>
                  <a:pt x="18136" y="3161"/>
                </a:lnTo>
                <a:lnTo>
                  <a:pt x="18442" y="7376"/>
                </a:lnTo>
                <a:lnTo>
                  <a:pt x="18951" y="10010"/>
                </a:lnTo>
                <a:lnTo>
                  <a:pt x="19562" y="13698"/>
                </a:lnTo>
                <a:lnTo>
                  <a:pt x="20072" y="16332"/>
                </a:lnTo>
                <a:lnTo>
                  <a:pt x="20887" y="14751"/>
                </a:lnTo>
                <a:lnTo>
                  <a:pt x="21192" y="9483"/>
                </a:lnTo>
                <a:lnTo>
                  <a:pt x="21600" y="3161"/>
                </a:lnTo>
              </a:path>
            </a:pathLst>
          </a:custGeom>
          <a:noFill/>
          <a:ln w="317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0123" name="AutoShape 59"/>
          <p:cNvSpPr>
            <a:spLocks noChangeArrowheads="1"/>
          </p:cNvSpPr>
          <p:nvPr/>
        </p:nvSpPr>
        <p:spPr bwMode="auto">
          <a:xfrm>
            <a:off x="1889125" y="4283449"/>
            <a:ext cx="327602" cy="317967"/>
          </a:xfrm>
          <a:prstGeom prst="irregularSeal2">
            <a:avLst/>
          </a:pr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00124" name="AutoShape 60"/>
          <p:cNvSpPr>
            <a:spLocks noChangeArrowheads="1"/>
          </p:cNvSpPr>
          <p:nvPr/>
        </p:nvSpPr>
        <p:spPr bwMode="auto">
          <a:xfrm>
            <a:off x="1887682" y="2094100"/>
            <a:ext cx="327603" cy="317966"/>
          </a:xfrm>
          <a:prstGeom prst="irregularSeal2">
            <a:avLst/>
          </a:prstGeom>
          <a:gradFill rotWithShape="0">
            <a:gsLst>
              <a:gs pos="0">
                <a:srgbClr val="FFFF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00125" name="Text Box 61"/>
          <p:cNvSpPr txBox="1">
            <a:spLocks noChangeArrowheads="1"/>
          </p:cNvSpPr>
          <p:nvPr/>
        </p:nvSpPr>
        <p:spPr bwMode="auto">
          <a:xfrm>
            <a:off x="2804103" y="4826934"/>
            <a:ext cx="1964170" cy="3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820583">
              <a:spcBef>
                <a:spcPct val="50000"/>
              </a:spcBef>
              <a:buClrTx/>
              <a:buSzTx/>
            </a:pPr>
            <a:r>
              <a:rPr lang="en-US" altLang="zh-TW" sz="1600">
                <a:solidFill>
                  <a:srgbClr val="6699FF"/>
                </a:solidFill>
                <a:ea typeface="微軟正黑體" charset="0"/>
                <a:cs typeface="微軟正黑體" charset="0"/>
              </a:rPr>
              <a:t>“Backscattering?”</a:t>
            </a:r>
          </a:p>
        </p:txBody>
      </p:sp>
      <p:sp>
        <p:nvSpPr>
          <p:cNvPr id="600126" name="Oval 62"/>
          <p:cNvSpPr>
            <a:spLocks noChangeArrowheads="1"/>
          </p:cNvSpPr>
          <p:nvPr/>
        </p:nvSpPr>
        <p:spPr bwMode="auto">
          <a:xfrm>
            <a:off x="5782830" y="2221566"/>
            <a:ext cx="359352" cy="348784"/>
          </a:xfrm>
          <a:prstGeom prst="ellipse">
            <a:avLst/>
          </a:prstGeom>
          <a:solidFill>
            <a:srgbClr val="99CCFF">
              <a:alpha val="50000"/>
            </a:srgbClr>
          </a:solidFill>
          <a:ln w="936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00127" name="Oval 63"/>
          <p:cNvSpPr>
            <a:spLocks noChangeArrowheads="1"/>
          </p:cNvSpPr>
          <p:nvPr/>
        </p:nvSpPr>
        <p:spPr bwMode="auto">
          <a:xfrm>
            <a:off x="5816023" y="2221567"/>
            <a:ext cx="360795" cy="350184"/>
          </a:xfrm>
          <a:prstGeom prst="ellipse">
            <a:avLst/>
          </a:prstGeom>
          <a:solidFill>
            <a:srgbClr val="99CCFF">
              <a:alpha val="50000"/>
            </a:srgbClr>
          </a:solidFill>
          <a:ln w="936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600129" name="Rectangle 65"/>
          <p:cNvSpPr>
            <a:spLocks noChangeArrowheads="1"/>
          </p:cNvSpPr>
          <p:nvPr/>
        </p:nvSpPr>
        <p:spPr bwMode="auto">
          <a:xfrm>
            <a:off x="2542887" y="5818721"/>
            <a:ext cx="2225386" cy="35985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058" tIns="41029" rIns="82058" bIns="41029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altLang="zh-TW">
                <a:ea typeface="微軟正黑體" charset="0"/>
                <a:cs typeface="微軟正黑體" charset="0"/>
              </a:rPr>
              <a:t>PLB 718 (2013) 773</a:t>
            </a:r>
          </a:p>
        </p:txBody>
      </p:sp>
      <p:sp>
        <p:nvSpPr>
          <p:cNvPr id="600131" name="Text Box 67"/>
          <p:cNvSpPr txBox="1">
            <a:spLocks noChangeArrowheads="1"/>
          </p:cNvSpPr>
          <p:nvPr/>
        </p:nvSpPr>
        <p:spPr bwMode="auto">
          <a:xfrm>
            <a:off x="6096000" y="1905000"/>
            <a:ext cx="1771727" cy="329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82058" tIns="41029" rIns="82058" bIns="41029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20583">
              <a:buClrTx/>
              <a:buSzTx/>
            </a:pPr>
            <a:r>
              <a:rPr lang="en-US" altLang="zh-TW" sz="1600" dirty="0">
                <a:solidFill>
                  <a:schemeClr val="tx1"/>
                </a:solidFill>
                <a:ea typeface="微軟正黑體" charset="0"/>
                <a:cs typeface="微軟正黑體" charset="0"/>
              </a:rPr>
              <a:t>Anti-</a:t>
            </a:r>
            <a:r>
              <a:rPr lang="en-US" altLang="zh-TW" sz="1600" dirty="0" err="1">
                <a:solidFill>
                  <a:schemeClr val="tx1"/>
                </a:solidFill>
                <a:ea typeface="微軟正黑體" charset="0"/>
                <a:cs typeface="微軟正黑體" charset="0"/>
              </a:rPr>
              <a:t>k</a:t>
            </a:r>
            <a:r>
              <a:rPr lang="en-US" altLang="zh-TW" sz="1600" baseline="-25000" dirty="0" err="1">
                <a:solidFill>
                  <a:schemeClr val="tx1"/>
                </a:solidFill>
                <a:ea typeface="微軟正黑體" charset="0"/>
                <a:cs typeface="微軟正黑體" charset="0"/>
              </a:rPr>
              <a:t>T</a:t>
            </a:r>
            <a:r>
              <a:rPr lang="en-US" altLang="zh-TW" sz="1600" dirty="0">
                <a:solidFill>
                  <a:schemeClr val="tx1"/>
                </a:solidFill>
                <a:ea typeface="微軟正黑體" charset="0"/>
                <a:cs typeface="微軟正黑體" charset="0"/>
              </a:rPr>
              <a:t> jet R = 0.3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2209800" cy="863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CMS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+jet</a:t>
            </a:r>
            <a:r>
              <a:rPr lang="en-US" dirty="0" smtClean="0"/>
              <a:t>/ALICE </a:t>
            </a:r>
            <a:r>
              <a:rPr lang="en-US" dirty="0" err="1" smtClean="0"/>
              <a:t>h+jet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C26AD-F5B3-4856-8FA6-8D576149B8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19200"/>
            <a:ext cx="4445710" cy="319465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253081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3096793" cy="2222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46482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Many differences: trigger, jet kinematics, jet selection bias, </a:t>
            </a:r>
            <a:r>
              <a:rPr lang="en-US" sz="2000" dirty="0" err="1" smtClean="0">
                <a:latin typeface="+mn-lt"/>
              </a:rPr>
              <a:t>parton</a:t>
            </a:r>
            <a:r>
              <a:rPr lang="en-US" sz="2000" dirty="0" smtClean="0">
                <a:latin typeface="+mn-lt"/>
              </a:rPr>
              <a:t> flavor bias,…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But still: distributions are similar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Difference in tails….?</a:t>
            </a:r>
          </a:p>
        </p:txBody>
      </p:sp>
    </p:spTree>
    <p:extLst>
      <p:ext uri="{BB962C8B-B14F-4D97-AF65-F5344CB8AC3E}">
        <p14:creationId xmlns:p14="http://schemas.microsoft.com/office/powerpoint/2010/main" val="122380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5560"/>
            <a:ext cx="9144000" cy="574040"/>
          </a:xfrm>
        </p:spPr>
        <p:txBody>
          <a:bodyPr/>
          <a:lstStyle/>
          <a:p>
            <a:r>
              <a:rPr lang="en-US" sz="3200" dirty="0" err="1"/>
              <a:t>h</a:t>
            </a:r>
            <a:r>
              <a:rPr lang="en-US" sz="3200" dirty="0" err="1" smtClean="0"/>
              <a:t>+jet</a:t>
            </a:r>
            <a:r>
              <a:rPr lang="en-US" sz="3200" dirty="0" smtClean="0"/>
              <a:t> correlations in STAR: 200 </a:t>
            </a:r>
            <a:r>
              <a:rPr lang="en-US" sz="3200" dirty="0" err="1" smtClean="0"/>
              <a:t>GeV</a:t>
            </a:r>
            <a:r>
              <a:rPr lang="en-US" sz="3200" dirty="0" smtClean="0"/>
              <a:t> </a:t>
            </a:r>
            <a:r>
              <a:rPr lang="en-US" sz="3200" dirty="0" err="1" smtClean="0"/>
              <a:t>Au+Au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19DF0-08AF-4D0C-90A2-7641251604B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2273300" cy="1693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1400" y="3886200"/>
            <a:ext cx="467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Semi-inclusive observable: recoil jets per trigger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838200"/>
            <a:ext cx="39450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Dataset: year 11 200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Au+Au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 70M 0-10%, 140M 60-80%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Charged hadron trigger: 9&lt;</a:t>
            </a:r>
            <a:r>
              <a:rPr lang="en-US" dirty="0" err="1" smtClean="0">
                <a:latin typeface="+mn-lt"/>
              </a:rPr>
              <a:t>p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&lt;19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/c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Charged particle jets: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Anti-</a:t>
            </a:r>
            <a:r>
              <a:rPr lang="en-US" dirty="0" err="1" smtClean="0">
                <a:latin typeface="+mn-lt"/>
              </a:rPr>
              <a:t>k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R=0.3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Constituents: track </a:t>
            </a:r>
            <a:r>
              <a:rPr lang="en-US" dirty="0" err="1" smtClean="0">
                <a:latin typeface="+mn-lt"/>
              </a:rPr>
              <a:t>p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&gt;0.2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/c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Jet </a:t>
            </a:r>
            <a:r>
              <a:rPr lang="en-US" dirty="0">
                <a:latin typeface="+mn-lt"/>
              </a:rPr>
              <a:t>recoil azimuth: </a:t>
            </a:r>
            <a:r>
              <a:rPr lang="en-US" dirty="0"/>
              <a:t>|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-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| &lt;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/4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2400" y="2987040"/>
            <a:ext cx="3042982" cy="2727960"/>
            <a:chOff x="2763520" y="2971800"/>
            <a:chExt cx="3042982" cy="2727960"/>
          </a:xfrm>
        </p:grpSpPr>
        <p:pic>
          <p:nvPicPr>
            <p:cNvPr id="3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3" t="8254" r="22114" b="8923"/>
            <a:stretch/>
          </p:blipFill>
          <p:spPr bwMode="auto">
            <a:xfrm>
              <a:off x="2763520" y="2971800"/>
              <a:ext cx="3042982" cy="2727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3886200" y="5181600"/>
              <a:ext cx="1700213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3144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>
                <a:lnSpc>
                  <a:spcPct val="9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Book Antiqua" charset="0"/>
                </a:rPr>
                <a:t>Trigger hadron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3200400" y="3124200"/>
              <a:ext cx="1193800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3144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>
                <a:lnSpc>
                  <a:spcPct val="9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Book Antiqua" charset="0"/>
                </a:rPr>
                <a:t>Recoil jets</a:t>
              </a:r>
            </a:p>
          </p:txBody>
        </p:sp>
      </p:grp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19600"/>
            <a:ext cx="4635500" cy="68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0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9EEE09-41DE-0040-9C5B-6BF8AC42EF86}" type="slidenum">
              <a:rPr lang="en-US"/>
              <a:pPr/>
              <a:t>27</a:t>
            </a:fld>
            <a:endParaRPr lang="en-US"/>
          </a:p>
        </p:txBody>
      </p:sp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" y="-1440"/>
            <a:ext cx="9141119" cy="6859440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10410" r="26456" b="10106"/>
          <a:stretch>
            <a:fillRect/>
          </a:stretch>
        </p:blipFill>
        <p:spPr bwMode="auto">
          <a:xfrm>
            <a:off x="4692998" y="4259619"/>
            <a:ext cx="1875471" cy="192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363" t="10410" r="26456" b="101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9799" r="27663" b="9799"/>
          <a:stretch>
            <a:fillRect/>
          </a:stretch>
        </p:blipFill>
        <p:spPr bwMode="auto">
          <a:xfrm>
            <a:off x="3847453" y="1160275"/>
            <a:ext cx="1863947" cy="20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847" t="9799" r="27663" b="97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t="10258" r="27478" b="9952"/>
          <a:stretch>
            <a:fillRect/>
          </a:stretch>
        </p:blipFill>
        <p:spPr bwMode="auto">
          <a:xfrm>
            <a:off x="286651" y="4253861"/>
            <a:ext cx="1969100" cy="20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823" t="10258" r="27478" b="99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9" t="10385" r="28218" b="10083"/>
          <a:stretch>
            <a:fillRect/>
          </a:stretch>
        </p:blipFill>
        <p:spPr bwMode="auto">
          <a:xfrm>
            <a:off x="2489104" y="4117103"/>
            <a:ext cx="1813532" cy="199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939" t="10385" r="28218" b="100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78068" y="6346960"/>
            <a:ext cx="698331" cy="35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/>
          <a:p>
            <a:pPr>
              <a:lnSpc>
                <a:spcPct val="92000"/>
              </a:lnSpc>
            </a:pPr>
            <a:r>
              <a:rPr lang="en-US" b="1" dirty="0" err="1">
                <a:solidFill>
                  <a:srgbClr val="FFFFFF"/>
                </a:solidFill>
                <a:latin typeface="Book Antiqua" charset="0"/>
              </a:rPr>
              <a:t>Ev</a:t>
            </a:r>
            <a:r>
              <a:rPr lang="en-US" b="1" dirty="0">
                <a:solidFill>
                  <a:srgbClr val="FFFFFF"/>
                </a:solidFill>
                <a:latin typeface="Book Antiqua" charset="0"/>
              </a:rPr>
              <a:t>. 1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67558" y="6346961"/>
            <a:ext cx="794841" cy="28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/>
          <a:p>
            <a:pPr>
              <a:lnSpc>
                <a:spcPct val="92000"/>
              </a:lnSpc>
            </a:pPr>
            <a:r>
              <a:rPr lang="en-US" b="1">
                <a:solidFill>
                  <a:srgbClr val="FFFFFF"/>
                </a:solidFill>
                <a:latin typeface="Book Antiqua" charset="0"/>
              </a:rPr>
              <a:t>Ev. 2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22476" y="6348400"/>
            <a:ext cx="697323" cy="3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/>
          <a:p>
            <a:pPr>
              <a:lnSpc>
                <a:spcPct val="92000"/>
              </a:lnSpc>
            </a:pPr>
            <a:r>
              <a:rPr lang="en-US" b="1" dirty="0" err="1">
                <a:solidFill>
                  <a:srgbClr val="FFFFFF"/>
                </a:solidFill>
                <a:latin typeface="Book Antiqua" charset="0"/>
              </a:rPr>
              <a:t>Ev</a:t>
            </a:r>
            <a:r>
              <a:rPr lang="en-US" b="1" dirty="0">
                <a:solidFill>
                  <a:srgbClr val="FFFFFF"/>
                </a:solidFill>
                <a:latin typeface="Book Antiqua" charset="0"/>
              </a:rPr>
              <a:t>. 3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739558" y="6348401"/>
            <a:ext cx="1023441" cy="2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92000"/>
              </a:lnSpc>
            </a:pPr>
            <a:r>
              <a:rPr lang="en-US" b="1" dirty="0" err="1">
                <a:solidFill>
                  <a:srgbClr val="FFFFFF"/>
                </a:solidFill>
                <a:latin typeface="Book Antiqua" charset="0"/>
              </a:rPr>
              <a:t>Ev</a:t>
            </a:r>
            <a:r>
              <a:rPr lang="en-US" b="1" dirty="0">
                <a:solidFill>
                  <a:srgbClr val="FFFFFF"/>
                </a:solidFill>
                <a:latin typeface="Book Antiqua" charset="0"/>
              </a:rPr>
              <a:t>. 765 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10385" r="27480" b="9317"/>
          <a:stretch>
            <a:fillRect/>
          </a:stretch>
        </p:blipFill>
        <p:spPr bwMode="auto">
          <a:xfrm>
            <a:off x="7192186" y="4132939"/>
            <a:ext cx="1816412" cy="19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385" t="10385" r="27480" b="93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1355467" y="1700105"/>
            <a:ext cx="3559361" cy="3034564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667861" y="5157896"/>
            <a:ext cx="590586" cy="3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/>
          <a:p>
            <a:pPr>
              <a:lnSpc>
                <a:spcPct val="92000"/>
              </a:lnSpc>
            </a:pPr>
            <a:r>
              <a:rPr lang="en-US" b="1">
                <a:solidFill>
                  <a:srgbClr val="FFFFFF"/>
                </a:solidFill>
                <a:latin typeface="Book Antiqua" charset="0"/>
              </a:rPr>
              <a:t>…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830167" y="2565272"/>
            <a:ext cx="1313694" cy="3000015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4378979" y="2242814"/>
            <a:ext cx="808095" cy="2949631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5286466" y="2106057"/>
            <a:ext cx="3167558" cy="2942433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7200" y="2514600"/>
            <a:ext cx="2362200" cy="122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92000"/>
              </a:lnSpc>
            </a:pP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Pick one random </a:t>
            </a:r>
          </a:p>
          <a:p>
            <a:pPr>
              <a:lnSpc>
                <a:spcPct val="92000"/>
              </a:lnSpc>
            </a:pP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track per real event</a:t>
            </a:r>
          </a:p>
          <a:p>
            <a:pPr>
              <a:lnSpc>
                <a:spcPct val="92000"/>
              </a:lnSpc>
            </a:pP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→ add to mixed  </a:t>
            </a:r>
          </a:p>
          <a:p>
            <a:pPr>
              <a:lnSpc>
                <a:spcPct val="92000"/>
              </a:lnSpc>
            </a:pP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     event, remove   </a:t>
            </a:r>
          </a:p>
          <a:p>
            <a:pPr>
              <a:lnSpc>
                <a:spcPct val="92000"/>
              </a:lnSpc>
            </a:pP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     from list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934200" y="2362200"/>
            <a:ext cx="1817853" cy="10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92000"/>
              </a:lnSpc>
            </a:pPr>
            <a:r>
              <a:rPr lang="en-US" b="1" dirty="0">
                <a:solidFill>
                  <a:srgbClr val="FFFFFF"/>
                </a:solidFill>
                <a:latin typeface="Book Antiqua" charset="0"/>
              </a:rPr>
              <a:t>For every centrality bin, </a:t>
            </a:r>
            <a:r>
              <a:rPr lang="en-US" b="1" dirty="0">
                <a:solidFill>
                  <a:srgbClr val="FFFFFF"/>
                </a:solidFill>
                <a:latin typeface="Lucida Grande" charset="0"/>
                <a:cs typeface="Lucida Grande" charset="0"/>
              </a:rPr>
              <a:t>Ψ</a:t>
            </a:r>
            <a:r>
              <a:rPr lang="en-US" b="1" baseline="-33000" dirty="0">
                <a:solidFill>
                  <a:srgbClr val="FFFFFF"/>
                </a:solidFill>
                <a:latin typeface="Book Antiqua" charset="0"/>
                <a:cs typeface="Lucida Grande" charset="0"/>
              </a:rPr>
              <a:t>EP</a:t>
            </a:r>
            <a:r>
              <a:rPr lang="en-US" b="1" dirty="0">
                <a:solidFill>
                  <a:srgbClr val="FFFFFF"/>
                </a:solidFill>
                <a:latin typeface="Book Antiqua" charset="0"/>
              </a:rPr>
              <a:t> bin, </a:t>
            </a:r>
          </a:p>
          <a:p>
            <a:pPr>
              <a:lnSpc>
                <a:spcPct val="92000"/>
              </a:lnSpc>
            </a:pPr>
            <a:r>
              <a:rPr lang="en-US" b="1" dirty="0">
                <a:solidFill>
                  <a:srgbClr val="FFFFFF"/>
                </a:solidFill>
                <a:latin typeface="Book Antiqua" charset="0"/>
              </a:rPr>
              <a:t>z-vertex bin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7200" y="1295400"/>
            <a:ext cx="2748386" cy="9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92000"/>
              </a:lnSpc>
            </a:pP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Sample number of tracks from real event distribution, e.g. 765 tracks</a:t>
            </a:r>
          </a:p>
          <a:p>
            <a:pPr>
              <a:lnSpc>
                <a:spcPct val="92000"/>
              </a:lnSpc>
            </a:pPr>
            <a:r>
              <a:rPr lang="en-US" sz="1600" b="1" dirty="0">
                <a:solidFill>
                  <a:srgbClr val="FFFFFF"/>
                </a:solidFill>
                <a:latin typeface="Book Antiqua" charset="0"/>
              </a:rPr>
              <a:t>→ use 765 events in buffer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129782" y="931387"/>
            <a:ext cx="1495191" cy="30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92000"/>
              </a:lnSpc>
            </a:pPr>
            <a:r>
              <a:rPr lang="en-US" b="1">
                <a:solidFill>
                  <a:srgbClr val="FFFFFF"/>
                </a:solidFill>
                <a:latin typeface="Book Antiqua" charset="0"/>
              </a:rPr>
              <a:t>Mixed event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972772" y="5998591"/>
            <a:ext cx="1495191" cy="30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92000"/>
              </a:lnSpc>
            </a:pPr>
            <a:r>
              <a:rPr lang="en-US" b="1">
                <a:solidFill>
                  <a:srgbClr val="FFFFFF"/>
                </a:solidFill>
                <a:latin typeface="Book Antiqua" charset="0"/>
              </a:rPr>
              <a:t>Real events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57200" y="76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77394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92000"/>
              </a:lnSpc>
            </a:pPr>
            <a:r>
              <a:rPr lang="en-US" sz="3200" dirty="0" smtClean="0">
                <a:solidFill>
                  <a:srgbClr val="FFFFFF"/>
                </a:solidFill>
                <a:latin typeface="Book Antiqua" charset="0"/>
              </a:rPr>
              <a:t>New method to measure combinatorial </a:t>
            </a:r>
          </a:p>
          <a:p>
            <a:pPr algn="ctr">
              <a:lnSpc>
                <a:spcPct val="92000"/>
              </a:lnSpc>
            </a:pPr>
            <a:r>
              <a:rPr lang="en-US" sz="3200" dirty="0" smtClean="0">
                <a:solidFill>
                  <a:srgbClr val="FFFFFF"/>
                </a:solidFill>
                <a:latin typeface="Book Antiqua" charset="0"/>
              </a:rPr>
              <a:t>jet background: mixed events</a:t>
            </a:r>
            <a:endParaRPr lang="en-US" sz="3200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248401" y="1219200"/>
            <a:ext cx="2581294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92000"/>
              </a:lnSpc>
            </a:pPr>
            <a:r>
              <a:rPr lang="en-US" b="1" dirty="0" smtClean="0">
                <a:solidFill>
                  <a:schemeClr val="tx1"/>
                </a:solidFill>
                <a:latin typeface="Book Antiqua" charset="0"/>
              </a:rPr>
              <a:t>Alex </a:t>
            </a:r>
            <a:r>
              <a:rPr lang="en-US" b="1" dirty="0" err="1" smtClean="0">
                <a:solidFill>
                  <a:schemeClr val="tx1"/>
                </a:solidFill>
                <a:latin typeface="Book Antiqua" charset="0"/>
              </a:rPr>
              <a:t>Schmah</a:t>
            </a:r>
            <a:r>
              <a:rPr lang="en-US" b="1" dirty="0" smtClean="0">
                <a:solidFill>
                  <a:schemeClr val="tx1"/>
                </a:solidFill>
                <a:latin typeface="Book Antiqua" charset="0"/>
              </a:rPr>
              <a:t>, LBNL </a:t>
            </a:r>
            <a:endParaRPr lang="en-US" b="1" dirty="0">
              <a:solidFill>
                <a:schemeClr val="tx1"/>
              </a:solidFill>
              <a:latin typeface="Book Antiqu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1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h+jet</a:t>
            </a:r>
            <a:r>
              <a:rPr lang="en-US" dirty="0" smtClean="0"/>
              <a:t> in STAR: data </a:t>
            </a:r>
            <a:r>
              <a:rPr lang="en-US" dirty="0" err="1" smtClean="0"/>
              <a:t>vs</a:t>
            </a:r>
            <a:r>
              <a:rPr lang="en-US" dirty="0" smtClean="0"/>
              <a:t> mixed events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914400"/>
            <a:ext cx="1672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Au+Au</a:t>
            </a:r>
            <a:r>
              <a:rPr lang="en-US" dirty="0" smtClean="0">
                <a:latin typeface="+mn-lt"/>
              </a:rPr>
              <a:t> 60-80%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914400"/>
            <a:ext cx="15568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Au+Au</a:t>
            </a:r>
            <a:r>
              <a:rPr lang="en-US" dirty="0" smtClean="0">
                <a:latin typeface="+mn-lt"/>
              </a:rPr>
              <a:t> 0-10%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410200"/>
            <a:ext cx="711464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Mixed events give precise description of combinatorial background</a:t>
            </a:r>
          </a:p>
          <a:p>
            <a:pPr lvl="1"/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+mn-lt"/>
              </a:rPr>
              <a:t>Trigger-correlated jet distribution: subtract ME from data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Comparable to ALICE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h+jet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measurement </a:t>
            </a:r>
          </a:p>
        </p:txBody>
      </p:sp>
      <p:pic>
        <p:nvPicPr>
          <p:cNvPr id="3" name="Picture 2" descr="QM_0_10_DATA_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581400" cy="4229757"/>
          </a:xfrm>
          <a:prstGeom prst="rect">
            <a:avLst/>
          </a:prstGeom>
        </p:spPr>
      </p:pic>
      <p:pic>
        <p:nvPicPr>
          <p:cNvPr id="4" name="Picture 3" descr="QM_60_80_DATA_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3484065" cy="41148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391400" cy="6096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STAR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</a:rPr>
              <a:t>h+jet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: subtracted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</a:rPr>
              <a:t>distributions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fld id="{48858040-923A-4C44-89BD-8065CBB21BB4}" type="slidenum">
              <a:rPr lang="en-US">
                <a:latin typeface="Times New Roman" charset="0"/>
              </a:rPr>
              <a:pPr hangingPunct="1">
                <a:lnSpc>
                  <a:spcPct val="100000"/>
                </a:lnSpc>
              </a:pPr>
              <a:t>29</a:t>
            </a:fld>
            <a:endParaRPr lang="en-US">
              <a:latin typeface="Times New Roman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"/>
          <a:stretch>
            <a:fillRect/>
          </a:stretch>
        </p:blipFill>
        <p:spPr bwMode="auto">
          <a:xfrm>
            <a:off x="4648200" y="2398713"/>
            <a:ext cx="33528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9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533400"/>
            <a:ext cx="8610600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</a:rPr>
              <a:t>Compare to theory: should correct background-subtracted Au+Au distributions to the particle level</a:t>
            </a:r>
          </a:p>
          <a:p>
            <a:pPr lvl="1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</a:rPr>
              <a:t>unfold for background fluctuations and detector effects</a:t>
            </a:r>
          </a:p>
          <a:p>
            <a:pPr lvl="1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</a:rPr>
              <a:t>but not yet done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1600">
              <a:solidFill>
                <a:srgbClr val="000000"/>
              </a:solidFill>
              <a:latin typeface="Times New Roman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</a:rPr>
              <a:t>Currently: compare Au+Au background-subtracted distributions to PYTHIA p+p smeared by background fluctuations and detector effects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39913" y="2209800"/>
            <a:ext cx="1649412" cy="365125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Au+Au 60-80%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878513" y="2209800"/>
            <a:ext cx="1535112" cy="365125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Au+Au 0-10%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b="9633"/>
          <a:stretch>
            <a:fillRect/>
          </a:stretch>
        </p:blipFill>
        <p:spPr bwMode="auto">
          <a:xfrm>
            <a:off x="1027113" y="2579688"/>
            <a:ext cx="3127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688" b="96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50988" y="6019800"/>
            <a:ext cx="5978525" cy="639763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Peripheral Au+Au: good agreement between data and PYTHIA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Central Au+Au: strong suppression relative to PYTHIA</a:t>
            </a:r>
          </a:p>
        </p:txBody>
      </p:sp>
    </p:spTree>
    <p:extLst>
      <p:ext uri="{BB962C8B-B14F-4D97-AF65-F5344CB8AC3E}">
        <p14:creationId xmlns:p14="http://schemas.microsoft.com/office/powerpoint/2010/main" val="1773426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55" y="-24880"/>
            <a:ext cx="8229600" cy="1143000"/>
          </a:xfrm>
        </p:spPr>
        <p:txBody>
          <a:bodyPr/>
          <a:lstStyle/>
          <a:p>
            <a:r>
              <a:rPr lang="en-US" dirty="0" smtClean="0"/>
              <a:t>Jets in real heavy ion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833E-3428-F540-B02E-E318675ECEB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2798" y="1060558"/>
            <a:ext cx="11721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RHIC/Star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914400"/>
            <a:ext cx="11980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LHC/CMS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114800"/>
            <a:ext cx="861059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Visual identification of energetic jets above background is fairly easy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Much harder: accurate measurement of jet energy within finite cone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+mn-lt"/>
              </a:rPr>
              <a:t>Pb+Pb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at LHC: on average over 100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of uncorrelated background energy in cone R=0.4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Uncorrelated background has complex structure, including multiple overlapping jets at all momentum scales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t="9395" r="6750"/>
          <a:stretch>
            <a:fillRect/>
          </a:stretch>
        </p:blipFill>
        <p:spPr bwMode="auto">
          <a:xfrm>
            <a:off x="-5644" y="1676400"/>
            <a:ext cx="4352194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2362200" y="2286000"/>
            <a:ext cx="838200" cy="990600"/>
            <a:chOff x="7696200" y="4038600"/>
            <a:chExt cx="609600" cy="609600"/>
          </a:xfrm>
        </p:grpSpPr>
        <p:sp>
          <p:nvSpPr>
            <p:cNvPr id="15" name="Oval 14"/>
            <p:cNvSpPr/>
            <p:nvPr/>
          </p:nvSpPr>
          <p:spPr>
            <a:xfrm>
              <a:off x="7696200" y="4038600"/>
              <a:ext cx="609600" cy="228600"/>
            </a:xfrm>
            <a:prstGeom prst="ellips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16" name="Straight Connector 15"/>
            <p:cNvCxnSpPr>
              <a:stCxn id="15" idx="2"/>
            </p:cNvCxnSpPr>
            <p:nvPr/>
          </p:nvCxnSpPr>
          <p:spPr>
            <a:xfrm rot="10800000" flipH="1" flipV="1">
              <a:off x="7696200" y="4152900"/>
              <a:ext cx="3048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5" idx="6"/>
            </p:cNvCxnSpPr>
            <p:nvPr/>
          </p:nvCxnSpPr>
          <p:spPr>
            <a:xfrm flipH="1">
              <a:off x="8001000" y="4152900"/>
              <a:ext cx="3048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4" descr="Y:\my_talks\11Helmholtz\cms_dijet_evt_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45" y="1447800"/>
            <a:ext cx="4375155" cy="2395538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5988045" y="2133600"/>
            <a:ext cx="914400" cy="990600"/>
            <a:chOff x="5943600" y="4800600"/>
            <a:chExt cx="914400" cy="990600"/>
          </a:xfrm>
        </p:grpSpPr>
        <p:sp>
          <p:nvSpPr>
            <p:cNvPr id="25" name="Oval 24"/>
            <p:cNvSpPr/>
            <p:nvPr/>
          </p:nvSpPr>
          <p:spPr>
            <a:xfrm>
              <a:off x="5943600" y="4800600"/>
              <a:ext cx="914400" cy="4572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>
              <a:off x="5943600" y="5029200"/>
              <a:ext cx="381000" cy="6858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6"/>
            </p:cNvCxnSpPr>
            <p:nvPr/>
          </p:nvCxnSpPr>
          <p:spPr>
            <a:xfrm flipH="1">
              <a:off x="6477000" y="5029200"/>
              <a:ext cx="381000" cy="7620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5988045" y="2133600"/>
            <a:ext cx="914400" cy="457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752312">
            <a:off x="927988" y="2113802"/>
            <a:ext cx="61722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Can we measure jets in heavy ion collisions with the same precision and rigorous connection to theory as in </a:t>
            </a:r>
            <a:r>
              <a:rPr lang="en-US" sz="2000" dirty="0" err="1" smtClean="0">
                <a:latin typeface="+mn-lt"/>
              </a:rPr>
              <a:t>pp</a:t>
            </a:r>
            <a:r>
              <a:rPr lang="en-US" sz="2000" dirty="0" smtClean="0">
                <a:latin typeface="+mn-lt"/>
              </a:rPr>
              <a:t> collisions? </a:t>
            </a:r>
          </a:p>
        </p:txBody>
      </p:sp>
    </p:spTree>
    <p:extLst>
      <p:ext uri="{BB962C8B-B14F-4D97-AF65-F5344CB8AC3E}">
        <p14:creationId xmlns:p14="http://schemas.microsoft.com/office/powerpoint/2010/main" val="251710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010400" cy="838200"/>
          </a:xfrm>
        </p:spPr>
        <p:txBody>
          <a:bodyPr/>
          <a:lstStyle/>
          <a:p>
            <a:r>
              <a:rPr lang="en-US" sz="3200" dirty="0" err="1" smtClean="0"/>
              <a:t>h+jet</a:t>
            </a:r>
            <a:r>
              <a:rPr lang="en-US" sz="3200" dirty="0" smtClean="0"/>
              <a:t> yield suppression: RHIC </a:t>
            </a:r>
            <a:r>
              <a:rPr lang="en-US" sz="3200" dirty="0" err="1" smtClean="0"/>
              <a:t>vs</a:t>
            </a:r>
            <a:r>
              <a:rPr lang="en-US" sz="3200" dirty="0" smtClean="0"/>
              <a:t> LHC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43400" y="1219200"/>
            <a:ext cx="4572000" cy="3429000"/>
            <a:chOff x="228600" y="3581400"/>
            <a:chExt cx="4092297" cy="3073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r="13842"/>
            <a:stretch/>
          </p:blipFill>
          <p:spPr>
            <a:xfrm>
              <a:off x="228600" y="3581400"/>
              <a:ext cx="4092297" cy="3073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09800" y="5638800"/>
              <a:ext cx="757351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R=0.5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359" cy="1464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971490"/>
            <a:ext cx="240307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STAR central </a:t>
            </a:r>
            <a:r>
              <a:rPr lang="en-US" sz="2000" dirty="0" err="1" smtClean="0">
                <a:latin typeface="+mn-lt"/>
              </a:rPr>
              <a:t>Au+Au</a:t>
            </a:r>
            <a:endParaRPr lang="en-US" sz="20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990600"/>
            <a:ext cx="245203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ALICE central </a:t>
            </a:r>
            <a:r>
              <a:rPr lang="en-US" sz="2000" dirty="0" err="1" smtClean="0">
                <a:latin typeface="+mn-lt"/>
              </a:rPr>
              <a:t>Pb+Pb</a:t>
            </a:r>
            <a:endParaRPr lang="en-US" sz="2000" dirty="0" smtClean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8910"/>
          <a:stretch/>
        </p:blipFill>
        <p:spPr bwMode="auto">
          <a:xfrm>
            <a:off x="609600" y="1467556"/>
            <a:ext cx="3810000" cy="39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9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743200" y="4419600"/>
            <a:ext cx="1295400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91000" y="3352800"/>
            <a:ext cx="1447800" cy="99060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4572000"/>
            <a:ext cx="281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Are these consistent?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5334000"/>
            <a:ext cx="8481809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Convert vertical suppression into horizontal shift: energy </a:t>
            </a:r>
            <a:r>
              <a:rPr lang="en-US" sz="2000" dirty="0" err="1" smtClean="0">
                <a:latin typeface="+mn-lt"/>
              </a:rPr>
              <a:t>trasnport</a:t>
            </a:r>
            <a:r>
              <a:rPr lang="en-US" sz="2000" dirty="0" smtClean="0">
                <a:latin typeface="+mn-lt"/>
              </a:rPr>
              <a:t> out of jet cone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RHIC: 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 ~ 5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GeV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lvl="2"/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LHC: 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 ~ 7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GeV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3581400" y="5791200"/>
            <a:ext cx="228600" cy="457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5791200"/>
            <a:ext cx="4343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“Chi-by-eye”, to be done more precisely</a:t>
            </a:r>
          </a:p>
        </p:txBody>
      </p:sp>
    </p:spTree>
    <p:extLst>
      <p:ext uri="{BB962C8B-B14F-4D97-AF65-F5344CB8AC3E}">
        <p14:creationId xmlns:p14="http://schemas.microsoft.com/office/powerpoint/2010/main" val="367489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/>
          <a:lstStyle/>
          <a:p>
            <a:r>
              <a:rPr lang="en-US" sz="3200" dirty="0" err="1" smtClean="0"/>
              <a:t>h+jet</a:t>
            </a:r>
            <a:r>
              <a:rPr lang="en-US" sz="3200" dirty="0" smtClean="0"/>
              <a:t> azimuthal distributions: RHIC </a:t>
            </a:r>
            <a:r>
              <a:rPr lang="en-US" sz="3200" dirty="0" err="1" smtClean="0"/>
              <a:t>vs</a:t>
            </a:r>
            <a:r>
              <a:rPr lang="en-US" sz="3200" dirty="0" smtClean="0"/>
              <a:t> LHC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2273300" cy="1693085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7862152">
            <a:off x="731602" y="985139"/>
            <a:ext cx="1441048" cy="1835085"/>
          </a:xfrm>
          <a:prstGeom prst="arc">
            <a:avLst>
              <a:gd name="adj1" fmla="val 11786445"/>
              <a:gd name="adj2" fmla="val 78111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Df</a:t>
            </a:r>
            <a:endParaRPr lang="en-US" sz="2400" b="1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6"/>
          <a:stretch/>
        </p:blipFill>
        <p:spPr bwMode="auto">
          <a:xfrm>
            <a:off x="2438400" y="1219200"/>
            <a:ext cx="6400800" cy="189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762000"/>
            <a:ext cx="24328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200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Au+Au</a:t>
            </a:r>
            <a:r>
              <a:rPr lang="en-US" dirty="0" smtClean="0">
                <a:latin typeface="+mn-lt"/>
              </a:rPr>
              <a:t> 0-10%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581400"/>
            <a:ext cx="2438400" cy="1750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3059668"/>
            <a:ext cx="15568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Au+Au</a:t>
            </a:r>
            <a:r>
              <a:rPr lang="en-US" dirty="0" smtClean="0">
                <a:latin typeface="+mn-lt"/>
              </a:rPr>
              <a:t> 0-10%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3048000"/>
            <a:ext cx="1672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Au+Au</a:t>
            </a:r>
            <a:r>
              <a:rPr lang="en-US" dirty="0" smtClean="0">
                <a:latin typeface="+mn-lt"/>
              </a:rPr>
              <a:t> 60-80%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3124200"/>
            <a:ext cx="23806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Pb+Pb</a:t>
            </a:r>
            <a:r>
              <a:rPr lang="en-US" dirty="0" smtClean="0">
                <a:latin typeface="+mn-lt"/>
              </a:rPr>
              <a:t> 2.76 </a:t>
            </a:r>
            <a:r>
              <a:rPr lang="en-US" dirty="0" err="1" smtClean="0">
                <a:latin typeface="+mn-lt"/>
              </a:rPr>
              <a:t>TeV</a:t>
            </a:r>
            <a:r>
              <a:rPr lang="en-US" dirty="0" smtClean="0">
                <a:latin typeface="+mn-lt"/>
              </a:rPr>
              <a:t> 0-10%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4191000"/>
            <a:ext cx="12898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40&lt;</a:t>
            </a:r>
            <a:r>
              <a:rPr lang="en-US" sz="1200" dirty="0" err="1" smtClean="0">
                <a:latin typeface="+mn-lt"/>
              </a:rPr>
              <a:t>p</a:t>
            </a:r>
            <a:r>
              <a:rPr lang="en-US" sz="1200" baseline="-25000" dirty="0" err="1" smtClean="0">
                <a:latin typeface="+mn-lt"/>
              </a:rPr>
              <a:t>T</a:t>
            </a:r>
            <a:r>
              <a:rPr lang="en-US" sz="1200" baseline="30000" dirty="0" err="1" smtClean="0">
                <a:latin typeface="+mn-lt"/>
              </a:rPr>
              <a:t>corr</a:t>
            </a:r>
            <a:r>
              <a:rPr lang="en-US" sz="1200" dirty="0" smtClean="0">
                <a:latin typeface="+mn-lt"/>
              </a:rPr>
              <a:t>&lt;60 </a:t>
            </a:r>
            <a:r>
              <a:rPr lang="en-US" sz="1200" dirty="0" err="1" smtClean="0">
                <a:latin typeface="+mn-lt"/>
              </a:rPr>
              <a:t>GeV</a:t>
            </a:r>
            <a:endParaRPr lang="en-US" sz="1200" dirty="0" smtClean="0">
              <a:latin typeface="+mn-lt"/>
            </a:endParaRPr>
          </a:p>
        </p:txBody>
      </p:sp>
      <p:pic>
        <p:nvPicPr>
          <p:cNvPr id="9" name="Picture 8" descr="QM_Delta_phi_60_80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2" r="68556"/>
          <a:stretch/>
        </p:blipFill>
        <p:spPr>
          <a:xfrm>
            <a:off x="685800" y="3505200"/>
            <a:ext cx="2455735" cy="2230120"/>
          </a:xfrm>
          <a:prstGeom prst="rect">
            <a:avLst/>
          </a:prstGeom>
        </p:spPr>
      </p:pic>
      <p:pic>
        <p:nvPicPr>
          <p:cNvPr id="18" name="Picture 17" descr="QM_Delta_phi_0_10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1" r="68889"/>
          <a:stretch/>
        </p:blipFill>
        <p:spPr>
          <a:xfrm>
            <a:off x="3505200" y="3429000"/>
            <a:ext cx="2377588" cy="232664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Heavy Ion Jets in ALICE and STAR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798403"/>
            <a:ext cx="800732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+mn-lt"/>
              </a:rPr>
              <a:t>AuAu</a:t>
            </a:r>
            <a:r>
              <a:rPr lang="en-US" sz="1600" dirty="0" smtClean="0">
                <a:latin typeface="+mn-lt"/>
              </a:rPr>
              <a:t> central </a:t>
            </a:r>
            <a:r>
              <a:rPr lang="en-US" sz="1600" dirty="0" err="1" smtClean="0">
                <a:latin typeface="+mn-lt"/>
              </a:rPr>
              <a:t>vs</a:t>
            </a:r>
            <a:r>
              <a:rPr lang="en-US" sz="1600" dirty="0" smtClean="0">
                <a:latin typeface="+mn-lt"/>
              </a:rPr>
              <a:t> peripheral: No evidence of large-angle scattering</a:t>
            </a:r>
            <a:r>
              <a:rPr lang="en-US" sz="1600" dirty="0">
                <a:latin typeface="+mn-lt"/>
              </a:rPr>
              <a:t> </a:t>
            </a:r>
            <a:endParaRPr lang="en-US" sz="1600" dirty="0" smtClean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n-lt"/>
              </a:rPr>
              <a:t>RHIC </a:t>
            </a:r>
            <a:r>
              <a:rPr lang="en-US" sz="1600" dirty="0" err="1" smtClean="0">
                <a:latin typeface="+mn-lt"/>
              </a:rPr>
              <a:t>vs</a:t>
            </a:r>
            <a:r>
              <a:rPr lang="en-US" sz="1600" dirty="0" smtClean="0">
                <a:latin typeface="+mn-lt"/>
              </a:rPr>
              <a:t> LHC: comparable widths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n-lt"/>
              </a:rPr>
              <a:t>Current precision is limited but dominant </a:t>
            </a:r>
            <a:r>
              <a:rPr lang="en-US" sz="1600" dirty="0" err="1" smtClean="0">
                <a:latin typeface="+mn-lt"/>
              </a:rPr>
              <a:t>uncert</a:t>
            </a:r>
            <a:r>
              <a:rPr lang="en-US" sz="1600" dirty="0" smtClean="0">
                <a:latin typeface="+mn-lt"/>
              </a:rPr>
              <a:t>. is systematic: “systematically improvable”</a:t>
            </a:r>
          </a:p>
        </p:txBody>
      </p:sp>
    </p:spTree>
    <p:extLst>
      <p:ext uri="{BB962C8B-B14F-4D97-AF65-F5344CB8AC3E}">
        <p14:creationId xmlns:p14="http://schemas.microsoft.com/office/powerpoint/2010/main" val="384740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STAR: A</a:t>
            </a:r>
            <a:r>
              <a:rPr lang="en-US" baseline="-25000" dirty="0" smtClean="0"/>
              <a:t>J</a:t>
            </a:r>
            <a:r>
              <a:rPr lang="en-US" dirty="0" smtClean="0"/>
              <a:t> of biased jets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751"/>
          <a:stretch/>
        </p:blipFill>
        <p:spPr>
          <a:xfrm>
            <a:off x="533400" y="1190852"/>
            <a:ext cx="7924800" cy="5133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685800"/>
            <a:ext cx="2018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J. </a:t>
            </a:r>
            <a:r>
              <a:rPr lang="en-US" sz="1600" i="1" dirty="0" err="1" smtClean="0">
                <a:latin typeface="+mn-lt"/>
              </a:rPr>
              <a:t>Putschke</a:t>
            </a:r>
            <a:r>
              <a:rPr lang="en-US" sz="1600" i="1" dirty="0" smtClean="0">
                <a:latin typeface="+mn-lt"/>
              </a:rPr>
              <a:t>, QM2014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838200"/>
            <a:ext cx="37497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Full jets (with BEMC), Run 7 data </a:t>
            </a:r>
          </a:p>
        </p:txBody>
      </p:sp>
    </p:spTree>
    <p:extLst>
      <p:ext uri="{BB962C8B-B14F-4D97-AF65-F5344CB8AC3E}">
        <p14:creationId xmlns:p14="http://schemas.microsoft.com/office/powerpoint/2010/main" val="240082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J</a:t>
            </a:r>
            <a:r>
              <a:rPr lang="en-US" dirty="0" smtClean="0"/>
              <a:t> of biased di-jets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72604"/>
            <a:ext cx="4038599" cy="3018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93800"/>
            <a:ext cx="4549004" cy="322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685800"/>
            <a:ext cx="2018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J. </a:t>
            </a:r>
            <a:r>
              <a:rPr lang="en-US" sz="1600" i="1" dirty="0" err="1" smtClean="0">
                <a:latin typeface="+mn-lt"/>
              </a:rPr>
              <a:t>Putschke</a:t>
            </a:r>
            <a:r>
              <a:rPr lang="en-US" sz="1600" i="1" dirty="0" smtClean="0">
                <a:latin typeface="+mn-lt"/>
              </a:rPr>
              <a:t>, QM2014</a:t>
            </a:r>
          </a:p>
        </p:txBody>
      </p:sp>
      <p:sp>
        <p:nvSpPr>
          <p:cNvPr id="10" name="Oval 9"/>
          <p:cNvSpPr/>
          <p:nvPr/>
        </p:nvSpPr>
        <p:spPr>
          <a:xfrm>
            <a:off x="3733800" y="3810000"/>
            <a:ext cx="533400" cy="457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29600" y="4038600"/>
            <a:ext cx="533400" cy="4572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7507183" cy="22467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My preferred observable for this analysis: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+mn-lt"/>
              </a:rPr>
              <a:t>A</a:t>
            </a:r>
            <a:r>
              <a:rPr lang="en-US" sz="2000" baseline="-25000" dirty="0" smtClean="0">
                <a:latin typeface="+mn-lt"/>
              </a:rPr>
              <a:t>J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+mn-lt"/>
              </a:rPr>
              <a:t>A</a:t>
            </a:r>
            <a:r>
              <a:rPr lang="en-US" sz="2000" baseline="-25000" dirty="0" smtClean="0">
                <a:latin typeface="+mn-lt"/>
              </a:rPr>
              <a:t>J</a:t>
            </a:r>
            <a:r>
              <a:rPr lang="en-US" sz="2000" dirty="0" smtClean="0"/>
              <a:t> = </a:t>
            </a: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hift in A</a:t>
            </a:r>
            <a:r>
              <a:rPr lang="en-US" sz="2000" baseline="-25000" dirty="0" smtClean="0">
                <a:latin typeface="+mn-lt"/>
              </a:rPr>
              <a:t>J</a:t>
            </a:r>
            <a:r>
              <a:rPr lang="en-US" sz="2000" dirty="0" smtClean="0">
                <a:latin typeface="+mn-lt"/>
              </a:rPr>
              <a:t> with constituent cut 2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+mn-lt"/>
              </a:rPr>
              <a:t> 0.2 </a:t>
            </a:r>
            <a:r>
              <a:rPr lang="en-US" sz="2000" dirty="0" err="1" smtClean="0">
                <a:latin typeface="+mn-lt"/>
              </a:rPr>
              <a:t>GeV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Calculated on a pair-wise basis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Includes negative shifts, flipping of trigger/recoil assignment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+mn-lt"/>
              </a:rPr>
              <a:t>A</a:t>
            </a:r>
            <a:r>
              <a:rPr lang="en-US" sz="2000" baseline="-25000" dirty="0" smtClean="0">
                <a:latin typeface="+mn-lt"/>
              </a:rPr>
              <a:t>J</a:t>
            </a:r>
            <a:r>
              <a:rPr lang="en-US" sz="2000" dirty="0"/>
              <a:t> </a:t>
            </a:r>
            <a:r>
              <a:rPr lang="en-US" sz="2000" dirty="0" smtClean="0">
                <a:latin typeface="+mn-lt"/>
              </a:rPr>
              <a:t>central </a:t>
            </a:r>
            <a:r>
              <a:rPr lang="en-US" sz="2000" dirty="0" err="1" smtClean="0">
                <a:latin typeface="+mn-lt"/>
              </a:rPr>
              <a:t>Au+Au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</a:t>
            </a:r>
            <a:r>
              <a:rPr lang="en-US" sz="2000" dirty="0" err="1" smtClean="0">
                <a:latin typeface="+mn-lt"/>
              </a:rPr>
              <a:t>+p</a:t>
            </a:r>
            <a:r>
              <a:rPr lang="en-US" sz="2000" dirty="0" smtClean="0">
                <a:latin typeface="+mn-lt"/>
              </a:rPr>
              <a:t>: minor differences compared to overall shift</a:t>
            </a:r>
          </a:p>
          <a:p>
            <a:pPr lvl="1"/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latin typeface="+mn-lt"/>
                <a:sym typeface="Wingdings"/>
              </a:rPr>
              <a:t> </a:t>
            </a:r>
            <a:r>
              <a:rPr lang="en-US" sz="2000" dirty="0" smtClean="0">
                <a:latin typeface="+mn-lt"/>
                <a:sym typeface="Wingdings"/>
              </a:rPr>
              <a:t>v</a:t>
            </a:r>
            <a:r>
              <a:rPr lang="en-US" sz="2000" dirty="0" smtClean="0">
                <a:latin typeface="+mn-lt"/>
              </a:rPr>
              <a:t>acuum like jets? Bias towards tangential pairs?</a:t>
            </a:r>
          </a:p>
        </p:txBody>
      </p:sp>
    </p:spTree>
    <p:extLst>
      <p:ext uri="{BB962C8B-B14F-4D97-AF65-F5344CB8AC3E}">
        <p14:creationId xmlns:p14="http://schemas.microsoft.com/office/powerpoint/2010/main" val="367015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important is jet selection bias?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"/>
          <a:stretch>
            <a:fillRect/>
          </a:stretch>
        </p:blipFill>
        <p:spPr bwMode="auto">
          <a:xfrm>
            <a:off x="5105400" y="1295400"/>
            <a:ext cx="33528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9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549004" cy="322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914400"/>
            <a:ext cx="1822985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A</a:t>
            </a:r>
            <a:r>
              <a:rPr lang="en-US" sz="2000" baseline="-25000" dirty="0" smtClean="0">
                <a:solidFill>
                  <a:srgbClr val="008000"/>
                </a:solidFill>
                <a:latin typeface="+mn-lt"/>
              </a:rPr>
              <a:t>J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: biased 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914400"/>
            <a:ext cx="240895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h+jet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: unbiased recoil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800600"/>
            <a:ext cx="4114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Little difference between central </a:t>
            </a:r>
            <a:r>
              <a:rPr lang="en-US" sz="2000" dirty="0" err="1" smtClean="0">
                <a:latin typeface="+mn-lt"/>
              </a:rPr>
              <a:t>Au+Au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p+p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Vacuum-like: tangential pairs?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Small if any out of cone radiation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4927937"/>
            <a:ext cx="3352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Strong yield suppression of  central </a:t>
            </a:r>
            <a:r>
              <a:rPr lang="en-US" sz="2000" dirty="0" err="1" smtClean="0">
                <a:latin typeface="+mn-lt"/>
              </a:rPr>
              <a:t>Au+Au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p+p</a:t>
            </a:r>
            <a:r>
              <a:rPr lang="en-US" sz="2000" dirty="0" smtClean="0">
                <a:latin typeface="+mn-lt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large out-of-cone radiation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6248400"/>
            <a:ext cx="417869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bias has significant effect…</a:t>
            </a:r>
          </a:p>
        </p:txBody>
      </p:sp>
    </p:spTree>
    <p:extLst>
      <p:ext uri="{BB962C8B-B14F-4D97-AF65-F5344CB8AC3E}">
        <p14:creationId xmlns:p14="http://schemas.microsoft.com/office/powerpoint/2010/main" val="105551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idea I: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189" b="52581"/>
          <a:stretch/>
        </p:blipFill>
        <p:spPr>
          <a:xfrm>
            <a:off x="381000" y="762000"/>
            <a:ext cx="8632934" cy="1486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29718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2286000"/>
            <a:ext cx="204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8000"/>
                </a:solidFill>
                <a:latin typeface="+mn-lt"/>
              </a:rPr>
              <a:t>EPJ C73, 2319(2013)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743200"/>
            <a:ext cx="6870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Define event-averaged moments of hadron </a:t>
            </a:r>
            <a:r>
              <a:rPr lang="en-US" sz="2000" dirty="0" err="1" smtClean="0">
                <a:latin typeface="+mn-lt"/>
              </a:rPr>
              <a:t>p</a:t>
            </a:r>
            <a:r>
              <a:rPr lang="en-US" sz="2000" baseline="-25000" dirty="0" err="1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distribution in jets: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23320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Moments are theoretically well-defined: DGLAP-like evolution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Heavy ion measurements: unfold </a:t>
            </a:r>
            <a:r>
              <a:rPr lang="en-US" sz="2000" dirty="0" err="1" smtClean="0">
                <a:latin typeface="+mn-lt"/>
              </a:rPr>
              <a:t>bkgd</a:t>
            </a:r>
            <a:r>
              <a:rPr lang="en-US" sz="2000" dirty="0" smtClean="0">
                <a:latin typeface="+mn-lt"/>
              </a:rPr>
              <a:t> fluctuations at the ensemble level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 the same spirit as the STAR/ALICE approach to </a:t>
            </a:r>
            <a:r>
              <a:rPr lang="en-US" sz="2000" dirty="0" err="1" smtClean="0">
                <a:latin typeface="+mn-lt"/>
              </a:rPr>
              <a:t>incl</a:t>
            </a:r>
            <a:r>
              <a:rPr lang="en-US" sz="2000" dirty="0" smtClean="0">
                <a:latin typeface="+mn-lt"/>
              </a:rPr>
              <a:t>/semi-</a:t>
            </a:r>
            <a:r>
              <a:rPr lang="en-US" sz="2000" dirty="0" err="1" smtClean="0">
                <a:latin typeface="+mn-lt"/>
              </a:rPr>
              <a:t>incl</a:t>
            </a:r>
            <a:r>
              <a:rPr lang="en-US" sz="2000" dirty="0" smtClean="0">
                <a:latin typeface="+mn-lt"/>
              </a:rPr>
              <a:t> jet measurements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  <a:sym typeface="Wingdings"/>
              </a:rPr>
              <a:t>s</a:t>
            </a:r>
            <a:r>
              <a:rPr lang="en-US" sz="2000" dirty="0" smtClean="0">
                <a:latin typeface="+mn-lt"/>
              </a:rPr>
              <a:t>ystematically improvable precision</a:t>
            </a:r>
          </a:p>
        </p:txBody>
      </p:sp>
    </p:spTree>
    <p:extLst>
      <p:ext uri="{BB962C8B-B14F-4D97-AF65-F5344CB8AC3E}">
        <p14:creationId xmlns:p14="http://schemas.microsoft.com/office/powerpoint/2010/main" val="50688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609600"/>
          </a:xfrm>
        </p:spPr>
        <p:txBody>
          <a:bodyPr/>
          <a:lstStyle/>
          <a:p>
            <a:r>
              <a:rPr lang="en-US" dirty="0" smtClean="0"/>
              <a:t>New idea II: intrinsic charm in jets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74691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33400"/>
            <a:ext cx="3617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D-meson fragmentation function: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Is this of interest in heavy ions?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Perhaps: g-&gt;</a:t>
            </a:r>
            <a:r>
              <a:rPr lang="en-US" sz="2000" dirty="0" err="1" smtClean="0">
                <a:latin typeface="+mn-lt"/>
              </a:rPr>
              <a:t>c+cbar</a:t>
            </a:r>
            <a:r>
              <a:rPr lang="en-US" sz="2000" dirty="0" smtClean="0">
                <a:latin typeface="+mn-lt"/>
              </a:rPr>
              <a:t> may be a “direct messenger” from the </a:t>
            </a:r>
            <a:r>
              <a:rPr lang="en-US" sz="2000" dirty="0" err="1" smtClean="0">
                <a:latin typeface="+mn-lt"/>
              </a:rPr>
              <a:t>parton</a:t>
            </a:r>
            <a:r>
              <a:rPr lang="en-US" sz="2000" dirty="0" smtClean="0">
                <a:latin typeface="+mn-lt"/>
              </a:rPr>
              <a:t> shower</a:t>
            </a:r>
          </a:p>
          <a:p>
            <a:pPr lvl="2"/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latin typeface="+mn-lt"/>
                <a:sym typeface="Wingdings"/>
              </a:rPr>
              <a:t> </a:t>
            </a:r>
            <a:r>
              <a:rPr lang="en-US" sz="2000" dirty="0" smtClean="0">
                <a:latin typeface="+mn-lt"/>
              </a:rPr>
              <a:t>even more ambitious: </a:t>
            </a:r>
            <a:r>
              <a:rPr lang="en-US" sz="2000" dirty="0" err="1" smtClean="0">
                <a:latin typeface="+mn-lt"/>
              </a:rPr>
              <a:t>c+cbar</a:t>
            </a:r>
            <a:r>
              <a:rPr lang="en-US" sz="2000" dirty="0" smtClean="0">
                <a:latin typeface="+mn-lt"/>
              </a:rPr>
              <a:t> correlations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New vertex detectors are crucial (HFT, PHENIX VTX)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ery luminosity-hungry: STAR estimates TBD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71600"/>
            <a:ext cx="3303402" cy="3136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1066800"/>
            <a:ext cx="25714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+mn-lt"/>
              </a:rPr>
              <a:t>ATLAS, PRD 85, 052005 (2012)</a:t>
            </a: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1143000"/>
            <a:ext cx="2934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STAR Phys</a:t>
            </a:r>
            <a:r>
              <a:rPr lang="en-US" sz="1400" i="1" dirty="0">
                <a:latin typeface="+mn-lt"/>
              </a:rPr>
              <a:t>. Rev. D </a:t>
            </a:r>
            <a:r>
              <a:rPr lang="en-US" sz="1400" b="1" i="1" dirty="0">
                <a:latin typeface="+mn-lt"/>
              </a:rPr>
              <a:t>79</a:t>
            </a:r>
            <a:r>
              <a:rPr lang="en-US" sz="1400" i="1" dirty="0">
                <a:latin typeface="+mn-lt"/>
              </a:rPr>
              <a:t> (2009) 112006</a:t>
            </a:r>
            <a:endParaRPr lang="en-US" sz="14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16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763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Not discussed here: </a:t>
            </a:r>
            <a:r>
              <a:rPr lang="en-US" sz="2400" dirty="0" err="1" smtClean="0">
                <a:latin typeface="+mn-lt"/>
              </a:rPr>
              <a:t>sPHENIX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Towards Long Range Plan: discussions initiated between STAR and PHENIX to develop unified plan for RHIC jet physics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Jet quenching continues to be a rich and broad topic, both experimentally and theoretically</a:t>
            </a:r>
            <a:br>
              <a:rPr lang="en-US" sz="2400" dirty="0" smtClean="0">
                <a:solidFill>
                  <a:srgbClr val="008000"/>
                </a:solidFill>
                <a:latin typeface="+mn-lt"/>
              </a:rPr>
            </a:br>
            <a:endParaRPr lang="en-US" sz="2400" dirty="0" smtClean="0">
              <a:solidFill>
                <a:srgbClr val="008000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Strong RHIC jet program for years to come</a:t>
            </a:r>
          </a:p>
          <a:p>
            <a:endParaRPr lang="en-US" sz="2400" dirty="0">
              <a:solidFill>
                <a:schemeClr val="accent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Needs continued close collaboration between theory and experiment  </a:t>
            </a:r>
          </a:p>
        </p:txBody>
      </p:sp>
    </p:spTree>
    <p:extLst>
      <p:ext uri="{BB962C8B-B14F-4D97-AF65-F5344CB8AC3E}">
        <p14:creationId xmlns:p14="http://schemas.microsoft.com/office/powerpoint/2010/main" val="41827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3" descr="dijet_dphi_all_cent_20101126_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44016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7" descr="BayesConesResul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590800" cy="21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"/>
            <a:ext cx="3596165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3276600" cy="2052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495800"/>
            <a:ext cx="2874001" cy="2019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572000"/>
            <a:ext cx="3584281" cy="1755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728314">
            <a:off x="914400" y="2667000"/>
            <a:ext cx="6332307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Many beautiful heavy ion jet results from ATLAS and CMS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 won’t discuss any of them</a:t>
            </a:r>
          </a:p>
        </p:txBody>
      </p:sp>
    </p:spTree>
    <p:extLst>
      <p:ext uri="{BB962C8B-B14F-4D97-AF65-F5344CB8AC3E}">
        <p14:creationId xmlns:p14="http://schemas.microsoft.com/office/powerpoint/2010/main" val="173711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05120" cy="1141454"/>
          </a:xfrm>
        </p:spPr>
        <p:txBody>
          <a:bodyPr/>
          <a:lstStyle/>
          <a:p>
            <a:r>
              <a:rPr lang="en-US" dirty="0" smtClean="0"/>
              <a:t>General requirements for heavy ion jet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301C64-DFBC-6641-A224-85F3CDC46F2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77881"/>
            <a:ext cx="8915400" cy="452804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  <a:t>Simple </a:t>
            </a:r>
            <a:r>
              <a:rPr lang="en-US" sz="2400" dirty="0">
                <a:solidFill>
                  <a:srgbClr val="008000"/>
                </a:solidFill>
                <a:latin typeface="+mn-lt"/>
                <a:cs typeface="Times New Roman"/>
              </a:rPr>
              <a:t>and transparent selection of jet population: what biases are we imposing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  <a:t>?</a:t>
            </a:r>
            <a:b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</a:br>
            <a:endParaRPr lang="en-US" sz="2400" dirty="0">
              <a:solidFill>
                <a:srgbClr val="008000"/>
              </a:solidFill>
              <a:latin typeface="+mn-lt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8000"/>
                </a:solidFill>
                <a:latin typeface="+mn-lt"/>
                <a:cs typeface="Times New Roman"/>
              </a:rPr>
              <a:t>Correction of jet distributions to particle level for all background and instrumental 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  <a:t>effects (“unfolding”) </a:t>
            </a:r>
            <a:b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</a:br>
            <a:endParaRPr lang="en-US" sz="2400" dirty="0">
              <a:solidFill>
                <a:srgbClr val="008000"/>
              </a:solidFill>
              <a:latin typeface="+mn-lt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8000"/>
                </a:solidFill>
                <a:latin typeface="+mn-lt"/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  <a:sym typeface="Wingdings"/>
              </a:rPr>
              <a:t>D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  <a:t>irect </a:t>
            </a:r>
            <a:r>
              <a:rPr lang="en-US" sz="2400" dirty="0">
                <a:solidFill>
                  <a:srgbClr val="008000"/>
                </a:solidFill>
                <a:latin typeface="+mn-lt"/>
                <a:cs typeface="Times New Roman"/>
              </a:rPr>
              <a:t>comparison to theory (no requirement to model background or instrumental effects</a:t>
            </a:r>
            <a: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  <a:t>)</a:t>
            </a:r>
            <a:br>
              <a:rPr lang="en-US" sz="2400" dirty="0" smtClean="0">
                <a:solidFill>
                  <a:srgbClr val="008000"/>
                </a:solidFill>
                <a:latin typeface="+mn-lt"/>
                <a:cs typeface="Times New Roman"/>
              </a:rPr>
            </a:br>
            <a:endParaRPr lang="en-US" sz="2400" dirty="0">
              <a:solidFill>
                <a:srgbClr val="008000"/>
              </a:solidFill>
              <a:latin typeface="+mn-lt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latin typeface="+mn-lt"/>
                <a:cs typeface="Times New Roman"/>
              </a:rPr>
              <a:t>Same algorithms and approach at both RHIC and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/>
              </a:rPr>
              <a:t>LHC</a:t>
            </a:r>
            <a:br>
              <a:rPr lang="en-US" sz="2400" dirty="0" smtClean="0">
                <a:solidFill>
                  <a:srgbClr val="FF0000"/>
                </a:solidFill>
                <a:latin typeface="+mn-lt"/>
                <a:cs typeface="Times New Roman"/>
              </a:rPr>
            </a:br>
            <a:endParaRPr lang="en-US" sz="2400" dirty="0" smtClean="0">
              <a:solidFill>
                <a:srgbClr val="FF0000"/>
              </a:solidFill>
              <a:latin typeface="+mn-lt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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/>
              </a:rPr>
              <a:t>well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Times New Roman"/>
              </a:rPr>
              <a:t>-controlled over the full jet kinematic range (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Times New Roman"/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  <a:latin typeface="+mn-lt"/>
                <a:cs typeface="Times New Roman"/>
              </a:rPr>
              <a:t>T</a:t>
            </a:r>
            <a:r>
              <a:rPr lang="en-US" sz="2400" baseline="30000" dirty="0" err="1">
                <a:solidFill>
                  <a:srgbClr val="FF0000"/>
                </a:solidFill>
                <a:latin typeface="+mn-lt"/>
                <a:cs typeface="Times New Roman"/>
              </a:rPr>
              <a:t>jet</a:t>
            </a:r>
            <a:r>
              <a:rPr lang="en-US" sz="2400" baseline="30000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Times New Roman"/>
              </a:rPr>
              <a:t> &gt; ~20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Times New Roman"/>
              </a:rPr>
              <a:t>GeV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Times New Roman"/>
              </a:rPr>
              <a:t>) </a:t>
            </a:r>
            <a:endParaRPr lang="en-US" sz="2400" dirty="0" smtClean="0">
              <a:solidFill>
                <a:srgbClr val="FF0000"/>
              </a:solidFill>
              <a:latin typeface="+mn-lt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+mn-lt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Times New Roman"/>
              </a:rPr>
              <a:t>energy evolution of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/>
              </a:rPr>
              <a:t>quenching</a:t>
            </a:r>
            <a:br>
              <a:rPr lang="en-US" sz="2400" dirty="0" smtClean="0">
                <a:solidFill>
                  <a:srgbClr val="FF0000"/>
                </a:solidFill>
                <a:latin typeface="+mn-lt"/>
                <a:cs typeface="Times New Roman"/>
              </a:rPr>
            </a:br>
            <a:endParaRPr lang="en-US" sz="2400" dirty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51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0018"/>
            <a:ext cx="8305800" cy="829527"/>
          </a:xfrm>
        </p:spPr>
        <p:txBody>
          <a:bodyPr/>
          <a:lstStyle/>
          <a:p>
            <a:r>
              <a:rPr lang="en-US" dirty="0" smtClean="0"/>
              <a:t>Near-term prospects at RHIC: </a:t>
            </a:r>
            <a:br>
              <a:rPr lang="en-US" dirty="0" smtClean="0"/>
            </a:br>
            <a:r>
              <a:rPr lang="en-US" dirty="0" smtClean="0"/>
              <a:t>STAR jet yields through Run 16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301C64-DFBC-6641-A224-85F3CDC46F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447800"/>
            <a:ext cx="4561920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Run 11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Au+Au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integrated luminosity ~ 2.8/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nb</a:t>
            </a: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Estimate </a:t>
            </a:r>
            <a:r>
              <a:rPr lang="en-US" dirty="0">
                <a:latin typeface="Times New Roman"/>
                <a:cs typeface="Times New Roman"/>
              </a:rPr>
              <a:t>jet production yield (i.e. R</a:t>
            </a:r>
            <a:r>
              <a:rPr lang="en-US" baseline="-25000" dirty="0">
                <a:latin typeface="Times New Roman"/>
                <a:cs typeface="Times New Roman"/>
              </a:rPr>
              <a:t>AA</a:t>
            </a:r>
            <a:r>
              <a:rPr lang="en-US" dirty="0">
                <a:latin typeface="Times New Roman"/>
                <a:cs typeface="Times New Roman"/>
              </a:rPr>
              <a:t>=1)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98879"/>
            <a:ext cx="1699680" cy="677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3505200"/>
            <a:ext cx="3810000" cy="699309"/>
          </a:xfrm>
          <a:prstGeom prst="rect">
            <a:avLst/>
          </a:prstGeom>
          <a:noFill/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10% central </a:t>
            </a:r>
            <a:r>
              <a:rPr lang="en-US" sz="2000" dirty="0" err="1">
                <a:solidFill>
                  <a:srgbClr val="008000"/>
                </a:solidFill>
                <a:latin typeface="Times New Roman"/>
                <a:cs typeface="Times New Roman"/>
              </a:rPr>
              <a:t>Au+Au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~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2K jets with </a:t>
            </a:r>
            <a:r>
              <a:rPr lang="en-US" sz="2000" dirty="0" err="1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en-US" sz="20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&gt;50 </a:t>
            </a:r>
            <a:r>
              <a:rPr lang="en-US" sz="2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GeV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(no quenching)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60" y="1562563"/>
            <a:ext cx="3732480" cy="40870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0400" y="1216927"/>
            <a:ext cx="3041280" cy="63775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Phys</a:t>
            </a:r>
            <a:r>
              <a:rPr lang="hu-HU" dirty="0">
                <a:solidFill>
                  <a:schemeClr val="tx1"/>
                </a:solidFill>
                <a:latin typeface="Times New Roman"/>
                <a:cs typeface="Times New Roman"/>
              </a:rPr>
              <a:t>. Rev. Lett. 97 (2006) 252001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6640" y="3014236"/>
            <a:ext cx="867459" cy="422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R=0.4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795312"/>
            <a:ext cx="6705600" cy="10070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Run </a:t>
            </a:r>
            <a:r>
              <a:rPr lang="en-US" sz="2000" dirty="0">
                <a:latin typeface="Times New Roman"/>
                <a:cs typeface="Times New Roman"/>
              </a:rPr>
              <a:t>14 </a:t>
            </a:r>
            <a:r>
              <a:rPr lang="en-US" sz="2000" dirty="0" err="1">
                <a:latin typeface="Times New Roman"/>
                <a:cs typeface="Times New Roman"/>
              </a:rPr>
              <a:t>Au+Au</a:t>
            </a:r>
            <a:r>
              <a:rPr lang="en-US" sz="2000" dirty="0">
                <a:latin typeface="Times New Roman"/>
                <a:cs typeface="Times New Roman"/>
              </a:rPr>
              <a:t> @ </a:t>
            </a:r>
            <a:r>
              <a:rPr lang="en-US" sz="2000" dirty="0" smtClean="0">
                <a:latin typeface="Times New Roman"/>
                <a:cs typeface="Times New Roman"/>
              </a:rPr>
              <a:t>200: ~few /</a:t>
            </a:r>
            <a:r>
              <a:rPr lang="en-US" sz="2000" dirty="0" err="1" smtClean="0">
                <a:latin typeface="Times New Roman"/>
                <a:cs typeface="Times New Roman"/>
              </a:rPr>
              <a:t>nb</a:t>
            </a:r>
            <a:r>
              <a:rPr lang="en-US" sz="2000" dirty="0" smtClean="0">
                <a:latin typeface="Times New Roman"/>
                <a:cs typeface="Times New Roman"/>
              </a:rPr>
              <a:t> on tape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STAR BUR Run 16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Au+Au</a:t>
            </a:r>
            <a:r>
              <a:rPr lang="en-US" sz="2000" dirty="0" smtClean="0">
                <a:latin typeface="Times New Roman"/>
                <a:cs typeface="Times New Roman"/>
              </a:rPr>
              <a:t> @ 200: 10/</a:t>
            </a:r>
            <a:r>
              <a:rPr lang="en-US" sz="2000" dirty="0" err="1" smtClean="0">
                <a:latin typeface="Times New Roman"/>
                <a:cs typeface="Times New Roman"/>
              </a:rPr>
              <a:t>nb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Times New Roman"/>
                <a:cs typeface="Times New Roman"/>
              </a:rPr>
              <a:t>Central </a:t>
            </a:r>
            <a:r>
              <a:rPr lang="en-US" sz="2000" dirty="0" err="1" smtClean="0">
                <a:latin typeface="Times New Roman"/>
                <a:cs typeface="Times New Roman"/>
              </a:rPr>
              <a:t>Au+Au</a:t>
            </a:r>
            <a:r>
              <a:rPr lang="en-US" sz="2000" dirty="0" smtClean="0">
                <a:latin typeface="Times New Roman"/>
                <a:cs typeface="Times New Roman"/>
              </a:rPr>
              <a:t>: ~ 6K jets with </a:t>
            </a:r>
            <a:r>
              <a:rPr lang="en-US" sz="2000" dirty="0" err="1" smtClean="0">
                <a:latin typeface="Times New Roman"/>
                <a:cs typeface="Times New Roman"/>
              </a:rPr>
              <a:t>p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&gt;50 </a:t>
            </a:r>
            <a:r>
              <a:rPr lang="en-US" sz="2000" dirty="0" err="1" smtClean="0">
                <a:latin typeface="Times New Roman"/>
                <a:cs typeface="Times New Roman"/>
              </a:rPr>
              <a:t>GeV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1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/>
          <a:p>
            <a:r>
              <a:rPr lang="en-US" dirty="0" smtClean="0"/>
              <a:t>Jets in Heavy Ion Collisions: </a:t>
            </a:r>
            <a:br>
              <a:rPr lang="en-US" dirty="0" smtClean="0"/>
            </a:br>
            <a:r>
              <a:rPr lang="en-US" dirty="0" smtClean="0"/>
              <a:t>STAR/ALICE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Ion Jets in ALICE and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64CBD-586A-492E-8A96-7A647CC994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65760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Instrumentation: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+mn-lt"/>
              </a:rPr>
              <a:t>Measurements based on EM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calorimetry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and tracking (no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hadronic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calorimetry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: contrast ATLAS/CMS)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+mn-lt"/>
              </a:rPr>
              <a:t>Why? Infrared safety: 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90"/>
                </a:solidFill>
                <a:latin typeface="+mn-lt"/>
                <a:sym typeface="Wingdings"/>
              </a:rPr>
              <a:t>can m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easure individual jet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consituents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down to p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~200 MeV (tracks,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EMCal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+mn-lt"/>
              </a:rPr>
              <a:t>Same approach 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for STAR@RHIC and ALICE@LHC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ollinear </a:t>
            </a:r>
            <a:r>
              <a:rPr lang="en-US" dirty="0">
                <a:latin typeface="+mn-lt"/>
              </a:rPr>
              <a:t>safety – </a:t>
            </a:r>
            <a:r>
              <a:rPr lang="en-US" dirty="0" smtClean="0">
                <a:latin typeface="+mn-lt"/>
              </a:rPr>
              <a:t>see later</a:t>
            </a:r>
            <a:endParaRPr lang="en-US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48400" y="1600200"/>
            <a:ext cx="2819400" cy="1614390"/>
            <a:chOff x="2754313" y="4618037"/>
            <a:chExt cx="4262676" cy="253553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1" b="52451"/>
            <a:stretch/>
          </p:blipFill>
          <p:spPr bwMode="auto">
            <a:xfrm>
              <a:off x="2754313" y="4618037"/>
              <a:ext cx="4262676" cy="2535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202112" y="5456237"/>
              <a:ext cx="990600" cy="1066800"/>
              <a:chOff x="7250112" y="3246437"/>
              <a:chExt cx="990600" cy="10668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7250112" y="3246437"/>
                <a:ext cx="990600" cy="4572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hangingPunct="0">
                  <a:lnSpc>
                    <a:spcPct val="93000"/>
                  </a:lnSpc>
                  <a:spcAft>
                    <a:spcPts val="1304"/>
                  </a:spcAft>
                  <a:buClr>
                    <a:srgbClr val="000000"/>
                  </a:buClr>
                  <a:buSzPct val="100000"/>
                </a:pPr>
                <a:endPara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WenQuanYi Zen Hei" charset="0"/>
                </a:endParaRPr>
              </a:p>
            </p:txBody>
          </p:sp>
          <p:cxnSp>
            <p:nvCxnSpPr>
              <p:cNvPr id="17" name="Straight Connector 16"/>
              <p:cNvCxnSpPr>
                <a:stCxn id="16" idx="2"/>
              </p:cNvCxnSpPr>
              <p:nvPr/>
            </p:nvCxnSpPr>
            <p:spPr bwMode="auto">
              <a:xfrm>
                <a:off x="7250112" y="3475037"/>
                <a:ext cx="5334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>
                <a:stCxn id="16" idx="6"/>
              </p:cNvCxnSpPr>
              <p:nvPr/>
            </p:nvCxnSpPr>
            <p:spPr bwMode="auto">
              <a:xfrm flipH="1">
                <a:off x="7783512" y="3475037"/>
                <a:ext cx="4572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5802312" y="5303837"/>
              <a:ext cx="990600" cy="1066800"/>
              <a:chOff x="7250112" y="3246437"/>
              <a:chExt cx="990600" cy="10668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7250112" y="3246437"/>
                <a:ext cx="990600" cy="4572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hangingPunct="0">
                  <a:lnSpc>
                    <a:spcPct val="93000"/>
                  </a:lnSpc>
                  <a:spcAft>
                    <a:spcPts val="1304"/>
                  </a:spcAft>
                  <a:buClr>
                    <a:srgbClr val="000000"/>
                  </a:buClr>
                  <a:buSzPct val="100000"/>
                </a:pPr>
                <a:endPara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WenQuanYi Zen Hei" charset="0"/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 bwMode="auto">
              <a:xfrm>
                <a:off x="7250112" y="3475037"/>
                <a:ext cx="5334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>
                <a:stCxn id="13" idx="6"/>
              </p:cNvCxnSpPr>
              <p:nvPr/>
            </p:nvCxnSpPr>
            <p:spPr bwMode="auto">
              <a:xfrm flipH="1">
                <a:off x="7783512" y="3475037"/>
                <a:ext cx="4572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" name="TextBox 18"/>
          <p:cNvSpPr txBox="1"/>
          <p:nvPr/>
        </p:nvSpPr>
        <p:spPr>
          <a:xfrm>
            <a:off x="152400" y="11430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ssignment of any given track or calorimeter cell to either background or jet signal is not meaningful on an event-wise basis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Only ensemble-averaged distributions of background-corrected signal are meaningful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/>
              </a:rPr>
              <a:t>No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jet selection/rejection based on background-corrected jet energy (contrast ATLAS/CMS)</a:t>
            </a:r>
          </a:p>
        </p:txBody>
      </p:sp>
      <p:pic>
        <p:nvPicPr>
          <p:cNvPr id="20" name="Picture 4" descr="ALIce_SETUP_final_cf"/>
          <p:cNvPicPr>
            <a:picLocks noChangeAspect="1" noChangeArrowheads="1"/>
          </p:cNvPicPr>
          <p:nvPr/>
        </p:nvPicPr>
        <p:blipFill>
          <a:blip r:embed="rId3"/>
          <a:srcRect r="4427"/>
          <a:stretch>
            <a:fillRect/>
          </a:stretch>
        </p:blipFill>
        <p:spPr bwMode="auto">
          <a:xfrm>
            <a:off x="7086600" y="5486400"/>
            <a:ext cx="19286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STAR_FIN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532261"/>
            <a:ext cx="1752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404E010-E606-404B-BCC4-DC43BDA173DA}" type="slidenum">
              <a:rPr lang="en-US"/>
              <a:pPr/>
              <a:t>8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430"/>
            <a:ext cx="8686800" cy="592170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latin typeface="Times New Roman" charset="0"/>
              </a:rPr>
              <a:t>B</a:t>
            </a:r>
            <a:r>
              <a:rPr lang="en-US" dirty="0" smtClean="0">
                <a:latin typeface="Times New Roman" charset="0"/>
              </a:rPr>
              <a:t>ackground density estimate</a:t>
            </a:r>
            <a:endParaRPr lang="en-US" dirty="0">
              <a:latin typeface="Times New Roman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7440" y="2895600"/>
            <a:ext cx="4700160" cy="59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Jet candidate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corrected event-wise for median background density: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Heavy Ion Jets in ALICE and STAR</a:t>
            </a:r>
            <a:endParaRPr lang="en-US" dirty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19040" y="4003236"/>
            <a:ext cx="5124960" cy="24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marL="741363" indent="-2841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~half the jet population has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p</a:t>
            </a:r>
            <a:r>
              <a:rPr lang="en-US" baseline="-33000" dirty="0" err="1">
                <a:solidFill>
                  <a:srgbClr val="008000"/>
                </a:solidFill>
                <a:latin typeface="Times New Roman" charset="0"/>
              </a:rPr>
              <a:t>T</a:t>
            </a:r>
            <a:r>
              <a:rPr lang="en-US" baseline="33000" dirty="0">
                <a:solidFill>
                  <a:srgbClr val="008000"/>
                </a:solidFill>
                <a:latin typeface="Times New Roman" charset="0"/>
              </a:rPr>
              <a:t>&lt;</a:t>
            </a:r>
            <a:r>
              <a:rPr lang="en-US" baseline="33000" dirty="0" err="1">
                <a:solidFill>
                  <a:srgbClr val="008000"/>
                </a:solidFill>
                <a:latin typeface="Times New Roman" charset="0"/>
              </a:rPr>
              <a:t>corr</a:t>
            </a:r>
            <a:r>
              <a:rPr lang="en-US" baseline="33000" dirty="0">
                <a:solidFill>
                  <a:srgbClr val="008000"/>
                </a:solidFill>
                <a:latin typeface="Times New Roman" charset="0"/>
              </a:rPr>
              <a:t>&gt;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&lt; 0</a:t>
            </a:r>
          </a:p>
          <a:p>
            <a:pPr marL="311045" indent="-311045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Not interpretable as physical jets</a:t>
            </a:r>
          </a:p>
          <a:p>
            <a:pPr marL="311045" indent="-311045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But we do not reject this component explicitly by a cut in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p</a:t>
            </a:r>
            <a:r>
              <a:rPr lang="en-US" baseline="-25000" dirty="0" err="1">
                <a:solidFill>
                  <a:srgbClr val="008000"/>
                </a:solidFill>
                <a:latin typeface="Times New Roman" charset="0"/>
              </a:rPr>
              <a:t>T</a:t>
            </a:r>
            <a:r>
              <a:rPr lang="en-US" baseline="30000" dirty="0">
                <a:solidFill>
                  <a:srgbClr val="008000"/>
                </a:solidFill>
                <a:latin typeface="Times New Roman" charset="0"/>
              </a:rPr>
              <a:t>&lt;</a:t>
            </a:r>
            <a:r>
              <a:rPr lang="en-US" baseline="30000" dirty="0" err="1">
                <a:solidFill>
                  <a:srgbClr val="008000"/>
                </a:solidFill>
                <a:latin typeface="Times New Roman" charset="0"/>
              </a:rPr>
              <a:t>corr</a:t>
            </a:r>
            <a:r>
              <a:rPr lang="en-US" baseline="30000" dirty="0">
                <a:solidFill>
                  <a:srgbClr val="008000"/>
                </a:solidFill>
                <a:latin typeface="Times New Roman" charset="0"/>
              </a:rPr>
              <a:t>&gt;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: </a:t>
            </a:r>
          </a:p>
          <a:p>
            <a:pPr marL="983535" lvl="1" indent="-311045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Contains crucial information about background or “combinatorial” jets</a:t>
            </a:r>
          </a:p>
          <a:p>
            <a:pPr marL="983535" lvl="1" indent="-311045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Rejected </a:t>
            </a:r>
            <a:r>
              <a:rPr lang="en-US" dirty="0" smtClean="0">
                <a:solidFill>
                  <a:srgbClr val="008000"/>
                </a:solidFill>
                <a:latin typeface="Times New Roman" charset="0"/>
              </a:rPr>
              <a:t>at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later step by imposition of </a:t>
            </a:r>
            <a:r>
              <a:rPr lang="en-US" dirty="0" smtClean="0">
                <a:solidFill>
                  <a:srgbClr val="008000"/>
                </a:solidFill>
                <a:latin typeface="Times New Roman" charset="0"/>
              </a:rPr>
              <a:t>a specific (transparent) bias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on </a:t>
            </a:r>
            <a:r>
              <a:rPr lang="en-US" dirty="0" smtClean="0">
                <a:solidFill>
                  <a:srgbClr val="008000"/>
                </a:solidFill>
                <a:latin typeface="Times New Roman" charset="0"/>
              </a:rPr>
              <a:t>candidates</a:t>
            </a:r>
            <a:endParaRPr lang="en-US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43545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dirty="0" smtClean="0">
                <a:latin typeface="Times New Roman" charset="0"/>
              </a:rPr>
              <a:t>For each event: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Run jet finder, collect all jet candidates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Tabulate jet energy </a:t>
            </a:r>
            <a:r>
              <a:rPr lang="en-US" dirty="0" err="1" smtClean="0">
                <a:latin typeface="Times New Roman" charset="0"/>
              </a:rPr>
              <a:t>p</a:t>
            </a:r>
            <a:r>
              <a:rPr lang="en-US" baseline="-25000" dirty="0" err="1" smtClean="0">
                <a:latin typeface="Times New Roman" charset="0"/>
              </a:rPr>
              <a:t>T,i</a:t>
            </a:r>
            <a:r>
              <a:rPr lang="en-US" baseline="30000" dirty="0" err="1" smtClean="0">
                <a:latin typeface="Times New Roman" charset="0"/>
              </a:rPr>
              <a:t>jet</a:t>
            </a:r>
            <a:r>
              <a:rPr lang="en-US" baseline="30000" dirty="0" smtClean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and area A</a:t>
            </a:r>
            <a:r>
              <a:rPr lang="en-US" baseline="-25000" dirty="0" smtClean="0">
                <a:latin typeface="Times New Roman" charset="0"/>
              </a:rPr>
              <a:t>i </a:t>
            </a:r>
            <a:r>
              <a:rPr lang="en-US" baseline="30000" dirty="0" smtClean="0">
                <a:latin typeface="Times New Roman" charset="0"/>
              </a:rPr>
              <a:t>jet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Event-wide median energy density:</a:t>
            </a:r>
          </a:p>
          <a:p>
            <a:endParaRPr lang="en-US" dirty="0">
              <a:latin typeface="Times New Roman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79361" y="671610"/>
            <a:ext cx="3866616" cy="2300190"/>
            <a:chOff x="2754313" y="4618037"/>
            <a:chExt cx="4262676" cy="253553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1" b="52451"/>
            <a:stretch/>
          </p:blipFill>
          <p:spPr bwMode="auto">
            <a:xfrm>
              <a:off x="2754313" y="4618037"/>
              <a:ext cx="4262676" cy="2535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4202112" y="5456237"/>
              <a:ext cx="990600" cy="1066800"/>
              <a:chOff x="7250112" y="3246437"/>
              <a:chExt cx="990600" cy="106680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7250112" y="3246437"/>
                <a:ext cx="990600" cy="4572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hangingPunct="0">
                  <a:lnSpc>
                    <a:spcPct val="93000"/>
                  </a:lnSpc>
                  <a:spcAft>
                    <a:spcPts val="1304"/>
                  </a:spcAft>
                  <a:buClr>
                    <a:srgbClr val="000000"/>
                  </a:buClr>
                  <a:buSzPct val="100000"/>
                </a:pPr>
                <a:endPara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WenQuanYi Zen Hei" charset="0"/>
                </a:endParaRPr>
              </a:p>
            </p:txBody>
          </p:sp>
          <p:cxnSp>
            <p:nvCxnSpPr>
              <p:cNvPr id="25" name="Straight Connector 24"/>
              <p:cNvCxnSpPr>
                <a:stCxn id="24" idx="2"/>
              </p:cNvCxnSpPr>
              <p:nvPr/>
            </p:nvCxnSpPr>
            <p:spPr bwMode="auto">
              <a:xfrm>
                <a:off x="7250112" y="3475037"/>
                <a:ext cx="5334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>
                <a:stCxn id="24" idx="6"/>
              </p:cNvCxnSpPr>
              <p:nvPr/>
            </p:nvCxnSpPr>
            <p:spPr bwMode="auto">
              <a:xfrm flipH="1">
                <a:off x="7783512" y="3475037"/>
                <a:ext cx="4572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802312" y="5303837"/>
              <a:ext cx="990600" cy="1066800"/>
              <a:chOff x="7250112" y="3246437"/>
              <a:chExt cx="990600" cy="10668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7250112" y="3246437"/>
                <a:ext cx="990600" cy="4572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hangingPunct="0">
                  <a:lnSpc>
                    <a:spcPct val="93000"/>
                  </a:lnSpc>
                  <a:spcAft>
                    <a:spcPts val="1304"/>
                  </a:spcAft>
                  <a:buClr>
                    <a:srgbClr val="000000"/>
                  </a:buClr>
                  <a:buSzPct val="100000"/>
                </a:pPr>
                <a:endPara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WenQuanYi Zen Hei" charset="0"/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 bwMode="auto">
              <a:xfrm>
                <a:off x="7250112" y="3475037"/>
                <a:ext cx="5334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>
                <a:stCxn id="21" idx="6"/>
              </p:cNvCxnSpPr>
              <p:nvPr/>
            </p:nvCxnSpPr>
            <p:spPr bwMode="auto">
              <a:xfrm flipH="1">
                <a:off x="7783512" y="3475037"/>
                <a:ext cx="4572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3" y="2977657"/>
            <a:ext cx="3194767" cy="52046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2373120" cy="841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4" y="3843763"/>
            <a:ext cx="3974986" cy="26959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1807200" y="4189399"/>
            <a:ext cx="0" cy="193556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323360" y="5364563"/>
            <a:ext cx="3456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644967" y="828412"/>
            <a:ext cx="1600069" cy="3145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500" dirty="0">
                <a:latin typeface="Times New Roman"/>
                <a:cs typeface="Times New Roman"/>
              </a:rPr>
              <a:t>STAR Preliminary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7199" y="5710200"/>
            <a:ext cx="1600069" cy="3145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500" dirty="0">
                <a:latin typeface="Times New Roman"/>
                <a:cs typeface="Times New Roman"/>
              </a:rPr>
              <a:t>STAR Preliminary</a:t>
            </a:r>
          </a:p>
        </p:txBody>
      </p:sp>
    </p:spTree>
    <p:extLst>
      <p:ext uri="{BB962C8B-B14F-4D97-AF65-F5344CB8AC3E}">
        <p14:creationId xmlns:p14="http://schemas.microsoft.com/office/powerpoint/2010/main" val="2900285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1"/>
            <a:ext cx="4800600" cy="2489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404E010-E606-404B-BCC4-DC43BDA173DA}" type="slidenum">
              <a:rPr lang="en-US"/>
              <a:pPr/>
              <a:t>9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7430"/>
            <a:ext cx="8686800" cy="592170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latin typeface="Times New Roman" charset="0"/>
              </a:rPr>
              <a:t>True and measured jet spectra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JET Collaboration Meeting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Heavy Ion Jets in ALICE and STAR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24400" y="2881410"/>
            <a:ext cx="3866616" cy="2300190"/>
            <a:chOff x="2754313" y="4618037"/>
            <a:chExt cx="4262676" cy="253553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1" b="52451"/>
            <a:stretch/>
          </p:blipFill>
          <p:spPr bwMode="auto">
            <a:xfrm>
              <a:off x="2754313" y="4618037"/>
              <a:ext cx="4262676" cy="2535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4202112" y="5456237"/>
              <a:ext cx="990600" cy="1066800"/>
              <a:chOff x="7250112" y="3246437"/>
              <a:chExt cx="990600" cy="106680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7250112" y="3246437"/>
                <a:ext cx="990600" cy="4572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hangingPunct="0">
                  <a:lnSpc>
                    <a:spcPct val="93000"/>
                  </a:lnSpc>
                  <a:spcAft>
                    <a:spcPts val="1304"/>
                  </a:spcAft>
                  <a:buClr>
                    <a:srgbClr val="000000"/>
                  </a:buClr>
                  <a:buSzPct val="100000"/>
                </a:pPr>
                <a:endPara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WenQuanYi Zen Hei" charset="0"/>
                </a:endParaRPr>
              </a:p>
            </p:txBody>
          </p:sp>
          <p:cxnSp>
            <p:nvCxnSpPr>
              <p:cNvPr id="25" name="Straight Connector 24"/>
              <p:cNvCxnSpPr>
                <a:stCxn id="24" idx="2"/>
              </p:cNvCxnSpPr>
              <p:nvPr/>
            </p:nvCxnSpPr>
            <p:spPr bwMode="auto">
              <a:xfrm>
                <a:off x="7250112" y="3475037"/>
                <a:ext cx="5334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>
                <a:stCxn id="24" idx="6"/>
              </p:cNvCxnSpPr>
              <p:nvPr/>
            </p:nvCxnSpPr>
            <p:spPr bwMode="auto">
              <a:xfrm flipH="1">
                <a:off x="7783512" y="3475037"/>
                <a:ext cx="4572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802312" y="5303837"/>
              <a:ext cx="990600" cy="1066800"/>
              <a:chOff x="7250112" y="3246437"/>
              <a:chExt cx="990600" cy="10668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7250112" y="3246437"/>
                <a:ext cx="990600" cy="4572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hangingPunct="0">
                  <a:lnSpc>
                    <a:spcPct val="93000"/>
                  </a:lnSpc>
                  <a:spcAft>
                    <a:spcPts val="1304"/>
                  </a:spcAft>
                  <a:buClr>
                    <a:srgbClr val="000000"/>
                  </a:buClr>
                  <a:buSzPct val="100000"/>
                </a:pPr>
                <a:endPara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WenQuanYi Zen Hei" charset="0"/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 bwMode="auto">
              <a:xfrm>
                <a:off x="7250112" y="3475037"/>
                <a:ext cx="5334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>
                <a:stCxn id="21" idx="6"/>
              </p:cNvCxnSpPr>
              <p:nvPr/>
            </p:nvCxnSpPr>
            <p:spPr bwMode="auto">
              <a:xfrm flipH="1">
                <a:off x="7783512" y="3475037"/>
                <a:ext cx="457200" cy="8382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" name="TextBox 3"/>
          <p:cNvSpPr txBox="1"/>
          <p:nvPr/>
        </p:nvSpPr>
        <p:spPr>
          <a:xfrm>
            <a:off x="5666206" y="3033810"/>
            <a:ext cx="1600069" cy="3145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500" dirty="0">
                <a:latin typeface="Times New Roman"/>
                <a:cs typeface="Times New Roman"/>
              </a:rPr>
              <a:t>STAR Preliminary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9144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ATLAS/CMS algorithm: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reject jet candidates based on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2000" baseline="30000" dirty="0" smtClean="0">
                <a:solidFill>
                  <a:srgbClr val="008000"/>
                </a:solidFill>
                <a:latin typeface="+mn-lt"/>
              </a:rPr>
              <a:t>&lt;</a:t>
            </a:r>
            <a:r>
              <a:rPr lang="en-US" sz="2000" baseline="30000" dirty="0" err="1" smtClean="0">
                <a:solidFill>
                  <a:srgbClr val="008000"/>
                </a:solidFill>
                <a:latin typeface="+mn-lt"/>
              </a:rPr>
              <a:t>corr</a:t>
            </a:r>
            <a:r>
              <a:rPr lang="en-US" sz="2000" baseline="30000" dirty="0" smtClean="0">
                <a:solidFill>
                  <a:srgbClr val="008000"/>
                </a:solidFill>
                <a:latin typeface="+mn-lt"/>
              </a:rPr>
              <a:t>&gt;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Correct for missing yield by simulation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3657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STAR/ALICE: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keep entire 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2000" baseline="30000" dirty="0" smtClean="0">
                <a:solidFill>
                  <a:srgbClr val="008000"/>
                </a:solidFill>
                <a:latin typeface="+mn-lt"/>
              </a:rPr>
              <a:t>&lt;</a:t>
            </a:r>
            <a:r>
              <a:rPr lang="en-US" sz="2000" baseline="30000" dirty="0" err="1" smtClean="0">
                <a:solidFill>
                  <a:srgbClr val="008000"/>
                </a:solidFill>
                <a:latin typeface="+mn-lt"/>
              </a:rPr>
              <a:t>corr</a:t>
            </a:r>
            <a:r>
              <a:rPr lang="en-US" sz="2000" baseline="30000" dirty="0" smtClean="0">
                <a:solidFill>
                  <a:srgbClr val="008000"/>
                </a:solidFill>
                <a:latin typeface="+mn-lt"/>
              </a:rPr>
              <a:t>&gt;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distribution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Reject background based on other observables</a:t>
            </a:r>
            <a:endParaRPr lang="en-US" sz="2000" baseline="3000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199" y="2057400"/>
            <a:ext cx="126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simulation</a:t>
            </a:r>
          </a:p>
        </p:txBody>
      </p:sp>
      <p:sp>
        <p:nvSpPr>
          <p:cNvPr id="32" name="Curved Up Arrow 31"/>
          <p:cNvSpPr/>
          <p:nvPr/>
        </p:nvSpPr>
        <p:spPr>
          <a:xfrm rot="9456654">
            <a:off x="2998042" y="1476189"/>
            <a:ext cx="682357" cy="672952"/>
          </a:xfrm>
          <a:prstGeom prst="curvedUpArrow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5410200"/>
            <a:ext cx="8229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Analysis 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Isolate the real hard jet component and suppress combinatorial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“Unfold” the effects of energy smearing on the hard jet component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914400"/>
            <a:ext cx="2514600" cy="2057400"/>
          </a:xfrm>
          <a:prstGeom prst="rect">
            <a:avLst/>
          </a:prstGeom>
          <a:pattFill prst="wdDnDiag">
            <a:fgClr>
              <a:srgbClr val="008000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0" grpId="0"/>
      <p:bldP spid="32" grpId="0" animBg="1"/>
      <p:bldP spid="32" grpId="1" animBg="1"/>
      <p:bldP spid="33" grpId="0" build="allAtOnce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17344</TotalTime>
  <Words>2856</Words>
  <Application>Microsoft Macintosh PowerPoint</Application>
  <PresentationFormat>On-screen Show (4:3)</PresentationFormat>
  <Paragraphs>442</Paragraphs>
  <Slides>37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Heavy ion jets in ALICE and STAR: status and update</vt:lpstr>
      <vt:lpstr>Jet production in  proton-proton collisions</vt:lpstr>
      <vt:lpstr>Jets in real heavy ion collisions</vt:lpstr>
      <vt:lpstr>PowerPoint Presentation</vt:lpstr>
      <vt:lpstr>General requirements for heavy ion jet measurements</vt:lpstr>
      <vt:lpstr>Near-term prospects at RHIC:  STAR jet yields through Run 16</vt:lpstr>
      <vt:lpstr>Jets in Heavy Ion Collisions:  STAR/ALICE approach</vt:lpstr>
      <vt:lpstr>Background density estimate</vt:lpstr>
      <vt:lpstr>True and measured jet spectra</vt:lpstr>
      <vt:lpstr>Inclusive jet spectrum:  isolation of hard jet component</vt:lpstr>
      <vt:lpstr>Quasi-inclusive jet spectrum in central heavy ion collisions at RHIC and LHC</vt:lpstr>
      <vt:lpstr>Inclusive jets at RHIC:  compare Au+Au and p+p</vt:lpstr>
      <vt:lpstr>Inclusive jet suppression: RHIC vs LHC</vt:lpstr>
      <vt:lpstr>Hadron vs jet suppression at RHIC</vt:lpstr>
      <vt:lpstr>ALICE: L/K0S ratio in jets in p+Pb</vt:lpstr>
      <vt:lpstr>And now for something completely different: hadron+jet correlations</vt:lpstr>
      <vt:lpstr>Semi-inclusive h+jet in p+p and Pb+Pb @ LHC</vt:lpstr>
      <vt:lpstr>h+jet: DRecoil</vt:lpstr>
      <vt:lpstr>h+jet in p+p and Pb+Pb:  jet broadening due to quenching?</vt:lpstr>
      <vt:lpstr>Vacuum reference: NLO vs MC shower</vt:lpstr>
      <vt:lpstr>Recoil yield suppression: DI AA</vt:lpstr>
      <vt:lpstr>Large-angle scattering off the QGP</vt:lpstr>
      <vt:lpstr>h+jet @ LHC: medium-induced acoplanarity?</vt:lpstr>
      <vt:lpstr>CMS : photon-jet angular correlation</vt:lpstr>
      <vt:lpstr>Compare CMS g+jet/ALICE h+jet</vt:lpstr>
      <vt:lpstr>h+jet correlations in STAR: 200 GeV Au+Au</vt:lpstr>
      <vt:lpstr>PowerPoint Presentation</vt:lpstr>
      <vt:lpstr>h+jet in STAR: data vs mixed events</vt:lpstr>
      <vt:lpstr>STAR h+jet: subtracted distributions</vt:lpstr>
      <vt:lpstr>h+jet yield suppression: RHIC vs LHC</vt:lpstr>
      <vt:lpstr>h+jet azimuthal distributions: RHIC vs LHC </vt:lpstr>
      <vt:lpstr>STAR: AJ of biased jets</vt:lpstr>
      <vt:lpstr>AJ of biased di-jets</vt:lpstr>
      <vt:lpstr>How important is jet selection bias?</vt:lpstr>
      <vt:lpstr>New idea I:</vt:lpstr>
      <vt:lpstr>New idea II: intrinsic charm in jets</vt:lpstr>
      <vt:lpstr>Outlook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Peter Jacobs</cp:lastModifiedBy>
  <cp:revision>1944</cp:revision>
  <cp:lastPrinted>2014-02-25T01:43:30Z</cp:lastPrinted>
  <dcterms:created xsi:type="dcterms:W3CDTF">2012-04-19T01:09:48Z</dcterms:created>
  <dcterms:modified xsi:type="dcterms:W3CDTF">2014-06-17T18:05:50Z</dcterms:modified>
</cp:coreProperties>
</file>