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26"/>
  </p:notesMasterIdLst>
  <p:sldIdLst>
    <p:sldId id="256" r:id="rId2"/>
    <p:sldId id="528" r:id="rId3"/>
    <p:sldId id="561" r:id="rId4"/>
    <p:sldId id="559" r:id="rId5"/>
    <p:sldId id="576" r:id="rId6"/>
    <p:sldId id="564" r:id="rId7"/>
    <p:sldId id="565" r:id="rId8"/>
    <p:sldId id="583" r:id="rId9"/>
    <p:sldId id="578" r:id="rId10"/>
    <p:sldId id="566" r:id="rId11"/>
    <p:sldId id="584" r:id="rId12"/>
    <p:sldId id="579" r:id="rId13"/>
    <p:sldId id="585" r:id="rId14"/>
    <p:sldId id="580" r:id="rId15"/>
    <p:sldId id="531" r:id="rId16"/>
    <p:sldId id="586" r:id="rId17"/>
    <p:sldId id="570" r:id="rId18"/>
    <p:sldId id="587" r:id="rId19"/>
    <p:sldId id="571" r:id="rId20"/>
    <p:sldId id="581" r:id="rId21"/>
    <p:sldId id="550" r:id="rId22"/>
    <p:sldId id="557" r:id="rId23"/>
    <p:sldId id="558" r:id="rId24"/>
    <p:sldId id="56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3366FF"/>
    <a:srgbClr val="00FF00"/>
    <a:srgbClr val="FFFF00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537" autoAdjust="0"/>
  </p:normalViewPr>
  <p:slideViewPr>
    <p:cSldViewPr snapToGrid="0"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5531A7-D5EB-4832-AB0C-5276E47FE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31A7-D5EB-4832-AB0C-5276E47FEC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31A7-D5EB-4832-AB0C-5276E47FEC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31A7-D5EB-4832-AB0C-5276E47FEC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5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95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95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/>
          </a:p>
        </p:txBody>
      </p:sp>
      <p:sp>
        <p:nvSpPr>
          <p:cNvPr id="1495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1495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05E9A1B0-F5D0-412F-9C64-EE0E98BFB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A4E52-5E49-4A47-9408-A60146FCD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D8BC3-92D9-40A8-8BE1-5D2E2511C4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402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65914"/>
          </a:xfrm>
        </p:spPr>
        <p:txBody>
          <a:bodyPr/>
          <a:lstStyle>
            <a:lvl1pPr>
              <a:defRPr sz="1800">
                <a:latin typeface="Californian FB" pitchFamily="18" charset="0"/>
              </a:defRPr>
            </a:lvl1pPr>
            <a:lvl2pPr>
              <a:defRPr sz="1600">
                <a:latin typeface="Californian FB" pitchFamily="18" charset="0"/>
              </a:defRPr>
            </a:lvl2pPr>
            <a:lvl3pPr>
              <a:defRPr sz="1200">
                <a:latin typeface="Californian FB" pitchFamily="18" charset="0"/>
              </a:defRPr>
            </a:lvl3pPr>
            <a:lvl4pPr>
              <a:defRPr sz="1100">
                <a:latin typeface="Californian FB" pitchFamily="18" charset="0"/>
              </a:defRPr>
            </a:lvl4pPr>
            <a:lvl5pPr>
              <a:defRPr sz="1050"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222C6B-2D01-4FC7-A507-BE04665B94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DA532-8FFC-4E7D-AF29-E835E108CE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22ACF-808B-48B9-AD6A-3479A7CFCC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48E2F1-1A7D-4D01-8C47-4780C2FAF7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375788-3AB1-4408-A52A-CF05F6DF49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87FBB-9CC3-482C-966B-82E518768B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B5ACA-D522-451D-8760-B3CD486820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E09A5-EF4D-48D9-BF5F-CF09A0F7D6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r>
              <a:rPr lang="en-US" smtClean="0"/>
              <a:t>JET 2014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fld id="{E91F510B-3D97-4E2C-AA00-B16C9D853CE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48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/>
              <a:t>               Rainer Fries</a:t>
            </a:r>
            <a:endParaRPr lang="en-US" sz="800" dirty="0"/>
          </a:p>
        </p:txBody>
      </p:sp>
      <p:pic>
        <p:nvPicPr>
          <p:cNvPr id="148498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974" y="6416675"/>
            <a:ext cx="33496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dirty="0" smtClean="0"/>
              <a:t>Recombination MC for Jet Showers:</a:t>
            </a:r>
            <a:br>
              <a:rPr lang="en-US" dirty="0" smtClean="0"/>
            </a:br>
            <a:r>
              <a:rPr lang="en-US" dirty="0" smtClean="0"/>
              <a:t>Status and Discussion</a:t>
            </a:r>
            <a:endParaRPr lang="en-US" sz="32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/>
          <a:p>
            <a:r>
              <a:rPr lang="en-US" b="1" dirty="0"/>
              <a:t>Rainer Fries</a:t>
            </a:r>
          </a:p>
          <a:p>
            <a:r>
              <a:rPr lang="en-US" sz="2000" i="1" dirty="0"/>
              <a:t>Texas A&amp;M </a:t>
            </a:r>
            <a:r>
              <a:rPr lang="en-US" sz="2000" i="1" dirty="0" smtClean="0"/>
              <a:t>University</a:t>
            </a:r>
            <a:endParaRPr lang="en-US" sz="2000" i="1" dirty="0"/>
          </a:p>
          <a:p>
            <a:endParaRPr lang="en-US" sz="2000" i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1208" y="426775"/>
            <a:ext cx="34920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 smtClean="0"/>
              <a:t>JET Collaboration Meeting</a:t>
            </a:r>
          </a:p>
          <a:p>
            <a:r>
              <a:rPr lang="en-US" sz="2000" dirty="0" smtClean="0"/>
              <a:t>UC Davis, June 18, 2014</a:t>
            </a:r>
            <a:endParaRPr lang="en-US" sz="2000" dirty="0"/>
          </a:p>
        </p:txBody>
      </p:sp>
      <p:pic>
        <p:nvPicPr>
          <p:cNvPr id="2057" name="Picture 9" descr="seal-ma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513" y="5159375"/>
            <a:ext cx="869950" cy="869950"/>
          </a:xfrm>
          <a:prstGeom prst="rect">
            <a:avLst/>
          </a:prstGeom>
          <a:noFill/>
        </p:spPr>
      </p:pic>
      <p:pic>
        <p:nvPicPr>
          <p:cNvPr id="7" name="Picture 6" descr="JET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7784" y="5544273"/>
            <a:ext cx="4006752" cy="1162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9058" y="4330296"/>
            <a:ext cx="2805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With</a:t>
            </a:r>
          </a:p>
          <a:p>
            <a:r>
              <a:rPr lang="en-US" dirty="0" err="1" smtClean="0"/>
              <a:t>Kyongchol</a:t>
            </a:r>
            <a:r>
              <a:rPr lang="en-US" dirty="0" smtClean="0"/>
              <a:t> Han</a:t>
            </a:r>
          </a:p>
          <a:p>
            <a:r>
              <a:rPr lang="en-US" dirty="0" err="1" smtClean="0"/>
              <a:t>Che</a:t>
            </a:r>
            <a:r>
              <a:rPr lang="en-US" dirty="0" smtClean="0"/>
              <a:t>-Ming </a:t>
            </a:r>
            <a:r>
              <a:rPr lang="en-US" dirty="0" err="1" smtClean="0"/>
              <a:t>Ko</a:t>
            </a:r>
            <a:endParaRPr lang="en-US" dirty="0" smtClean="0"/>
          </a:p>
          <a:p>
            <a:r>
              <a:rPr lang="en-US" dirty="0" smtClean="0"/>
              <a:t>JET </a:t>
            </a:r>
            <a:r>
              <a:rPr lang="en-US" dirty="0" err="1" smtClean="0"/>
              <a:t>Reco</a:t>
            </a:r>
            <a:r>
              <a:rPr lang="en-US" dirty="0" smtClean="0"/>
              <a:t> Working Group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 (II):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Meson and baryon yields: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eson and baryon Wigner functions: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hape from harmonic oscillator potentials</a:t>
            </a:r>
          </a:p>
          <a:p>
            <a:pPr lvl="1"/>
            <a:r>
              <a:rPr lang="en-US" dirty="0" smtClean="0"/>
              <a:t>Width from hadron charge radii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4" y="4888241"/>
            <a:ext cx="4120565" cy="792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88" y="5519250"/>
            <a:ext cx="4919408" cy="118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08" y="5930736"/>
            <a:ext cx="2290627" cy="659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674" y="1757059"/>
            <a:ext cx="4555588" cy="97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740" y="2769381"/>
            <a:ext cx="4479522" cy="12406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2988" y="5581485"/>
            <a:ext cx="4732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lifornian FB" panose="0207040306080B030204" pitchFamily="18" charset="0"/>
              </a:rPr>
              <a:t>W</a:t>
            </a:r>
            <a:r>
              <a:rPr lang="en-US" sz="2000" i="1" baseline="-25000" dirty="0" smtClean="0">
                <a:latin typeface="Californian FB" panose="0207040306080B030204" pitchFamily="18" charset="0"/>
              </a:rPr>
              <a:t>B</a:t>
            </a:r>
            <a:endParaRPr lang="en-US" sz="2000" i="1" baseline="-25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 (II):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numbers treated statistically via statistical factors</a:t>
            </a:r>
          </a:p>
          <a:p>
            <a:endParaRPr lang="en-US" dirty="0"/>
          </a:p>
          <a:p>
            <a:r>
              <a:rPr lang="en-US" dirty="0" smtClean="0"/>
              <a:t>Charge radius from PDG </a:t>
            </a:r>
            <a:r>
              <a:rPr lang="en-US" dirty="0" smtClean="0">
                <a:sym typeface="Symbol" panose="05050102010706020507" pitchFamily="18" charset="2"/>
              </a:rPr>
              <a:t> Wigner function widths for stable particles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Light resonance are important.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Recombination probabilities evaluated in the hadron rest frame.</a:t>
            </a:r>
          </a:p>
          <a:p>
            <a:r>
              <a:rPr lang="en-US" dirty="0" smtClean="0"/>
              <a:t>Throw dice to determine actual recombination partners.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85" y="2386097"/>
            <a:ext cx="3078229" cy="23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Formalism (III): Remnant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there are remnant quarks and antiquarks which have not found a recombination partner.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994012" y="2265532"/>
            <a:ext cx="3193576" cy="504968"/>
            <a:chOff x="318448" y="4408228"/>
            <a:chExt cx="3193576" cy="5049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" name="Straight Arrow Connector 46"/>
          <p:cNvCxnSpPr/>
          <p:nvPr/>
        </p:nvCxnSpPr>
        <p:spPr bwMode="auto">
          <a:xfrm flipH="1">
            <a:off x="2750022" y="295422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978090" y="3331920"/>
            <a:ext cx="3193576" cy="725608"/>
            <a:chOff x="3472219" y="4899547"/>
            <a:chExt cx="3193576" cy="725608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946816" y="4545970"/>
            <a:ext cx="3193576" cy="794006"/>
            <a:chOff x="1020170" y="5419057"/>
            <a:chExt cx="3193576" cy="794006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756442" y="292504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>
            <a:off x="2704148" y="421229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710568" y="418311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12126" y="5690718"/>
            <a:ext cx="3233380" cy="741693"/>
            <a:chOff x="912126" y="5690718"/>
            <a:chExt cx="3233380" cy="741693"/>
          </a:xfrm>
        </p:grpSpPr>
        <p:cxnSp>
          <p:nvCxnSpPr>
            <p:cNvPr id="91" name="Straight Connector 90"/>
            <p:cNvCxnSpPr/>
            <p:nvPr/>
          </p:nvCxnSpPr>
          <p:spPr bwMode="auto">
            <a:xfrm>
              <a:off x="912126" y="6432410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V="1">
              <a:off x="1362502" y="5927443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2367888" y="6038614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flipV="1">
              <a:off x="1877706" y="6022977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3256130" y="6279726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2913798" y="6159211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1848134" y="5706803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1922061" y="5814443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2367888" y="5864282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2402005" y="5938814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872855" y="5893730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2942232" y="5946777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3256130" y="6020961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417628" y="6086186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879378" y="6127041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879378" y="6279726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/>
            <p:nvPr/>
          </p:nvSpPr>
          <p:spPr bwMode="auto">
            <a:xfrm>
              <a:off x="1516038" y="5725548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183484" y="5878603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176248" y="5690718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3641676" y="6107336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4111388" y="6268985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2635153" y="5886271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8" name="Straight Arrow Connector 117"/>
          <p:cNvCxnSpPr/>
          <p:nvPr/>
        </p:nvCxnSpPr>
        <p:spPr bwMode="auto">
          <a:xfrm flipH="1">
            <a:off x="2705662" y="544281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2712082" y="5413630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</a:t>
            </a:r>
            <a:endParaRPr lang="en-US" sz="1400" b="1" dirty="0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4774444" y="2146761"/>
            <a:ext cx="3939653" cy="45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Why? No confinement in </a:t>
            </a:r>
            <a:r>
              <a:rPr lang="en-US" dirty="0" err="1" smtClean="0"/>
              <a:t>parton</a:t>
            </a:r>
            <a:r>
              <a:rPr lang="en-US" dirty="0" smtClean="0"/>
              <a:t> shower, quarks can get far away.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reality: colored object needs to stay connected.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Return these </a:t>
            </a:r>
            <a:r>
              <a:rPr lang="en-US" dirty="0" err="1" smtClean="0"/>
              <a:t>partons</a:t>
            </a:r>
            <a:r>
              <a:rPr lang="en-US" dirty="0" smtClean="0"/>
              <a:t> to PYTHIA to connect them with remnant strings.</a:t>
            </a:r>
            <a:endParaRPr lang="en-US" dirty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52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 (</a:t>
            </a:r>
            <a:r>
              <a:rPr lang="en-US" dirty="0" smtClean="0"/>
              <a:t>III): Remnant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099946" cy="4865914"/>
          </a:xfrm>
        </p:spPr>
        <p:txBody>
          <a:bodyPr/>
          <a:lstStyle/>
          <a:p>
            <a:r>
              <a:rPr lang="en-US" dirty="0" smtClean="0"/>
              <a:t>“Bulk” low-</a:t>
            </a:r>
            <a:r>
              <a:rPr lang="en-US" i="1" dirty="0" smtClean="0"/>
              <a:t>z</a:t>
            </a:r>
            <a:r>
              <a:rPr lang="en-US" dirty="0" smtClean="0"/>
              <a:t> quarks like to recombine.</a:t>
            </a:r>
          </a:p>
          <a:p>
            <a:endParaRPr lang="en-US" dirty="0" smtClean="0"/>
          </a:p>
          <a:p>
            <a:r>
              <a:rPr lang="en-US" dirty="0" smtClean="0"/>
              <a:t>Lonely high-</a:t>
            </a:r>
            <a:r>
              <a:rPr lang="en-US" i="1" dirty="0" smtClean="0"/>
              <a:t>z</a:t>
            </a:r>
            <a:r>
              <a:rPr lang="en-US" dirty="0" smtClean="0"/>
              <a:t> quarks like to fragment.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High–</a:t>
            </a:r>
            <a:r>
              <a:rPr lang="en-US" i="1" dirty="0" smtClean="0"/>
              <a:t>z</a:t>
            </a:r>
            <a:r>
              <a:rPr lang="en-US" dirty="0" smtClean="0"/>
              <a:t> part of the jet guaranteed to </a:t>
            </a:r>
            <a:r>
              <a:rPr lang="en-US" dirty="0" err="1" smtClean="0"/>
              <a:t>hadronize</a:t>
            </a:r>
            <a:r>
              <a:rPr lang="en-US" dirty="0" smtClean="0"/>
              <a:t> as in the vacuum.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5" y="3230979"/>
            <a:ext cx="4915648" cy="34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replaced string fragmentation in the jet “bulk” by recombination.</a:t>
            </a:r>
          </a:p>
          <a:p>
            <a:r>
              <a:rPr lang="en-US" dirty="0" smtClean="0"/>
              <a:t>Standard PYTHIA Lund string fragmentation: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approach: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994012" y="2265532"/>
            <a:ext cx="3193576" cy="504968"/>
            <a:chOff x="318448" y="4408228"/>
            <a:chExt cx="3193576" cy="5049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6" name="Group 165"/>
          <p:cNvGrpSpPr/>
          <p:nvPr/>
        </p:nvGrpSpPr>
        <p:grpSpPr>
          <a:xfrm>
            <a:off x="5519383" y="2251883"/>
            <a:ext cx="3193576" cy="504968"/>
            <a:chOff x="3698543" y="3712192"/>
            <a:chExt cx="3193576" cy="504968"/>
          </a:xfrm>
        </p:grpSpPr>
        <p:cxnSp>
          <p:nvCxnSpPr>
            <p:cNvPr id="167" name="Straight Connector 166"/>
            <p:cNvCxnSpPr/>
            <p:nvPr/>
          </p:nvCxnSpPr>
          <p:spPr bwMode="auto">
            <a:xfrm>
              <a:off x="3698543" y="4217159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4148919" y="3712192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flipV="1">
              <a:off x="5154305" y="3823363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 flipV="1">
              <a:off x="4664123" y="3807726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6042547" y="4064475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V="1">
              <a:off x="5700215" y="3943960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 flipH="1" flipV="1">
              <a:off x="6680579" y="4064475"/>
              <a:ext cx="211540" cy="139036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flipH="1" flipV="1">
              <a:off x="5773002" y="3852548"/>
              <a:ext cx="892793" cy="21192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flipH="1" flipV="1">
              <a:off x="5213446" y="3807726"/>
              <a:ext cx="515203" cy="4482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H="1" flipV="1">
              <a:off x="4708479" y="3755247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 flipH="1" flipV="1">
              <a:off x="4168821" y="3716292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505736" y="3277718"/>
            <a:ext cx="3391467" cy="908271"/>
            <a:chOff x="5519383" y="4163094"/>
            <a:chExt cx="3391467" cy="908271"/>
          </a:xfrm>
        </p:grpSpPr>
        <p:cxnSp>
          <p:nvCxnSpPr>
            <p:cNvPr id="178" name="Straight Connector 177"/>
            <p:cNvCxnSpPr/>
            <p:nvPr/>
          </p:nvCxnSpPr>
          <p:spPr bwMode="auto">
            <a:xfrm>
              <a:off x="5519383" y="5003170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 flipV="1">
              <a:off x="5969759" y="4498203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6975145" y="4609374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V="1">
              <a:off x="6484963" y="4593737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7863387" y="4850486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flipV="1">
              <a:off x="7521055" y="4729971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H="1" flipV="1">
              <a:off x="8501419" y="4850486"/>
              <a:ext cx="211540" cy="139036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 flipH="1" flipV="1">
              <a:off x="7593842" y="4638559"/>
              <a:ext cx="892793" cy="21192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7034286" y="4593737"/>
              <a:ext cx="515203" cy="4482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flipH="1" flipV="1">
              <a:off x="6529319" y="4541258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flipH="1" flipV="1">
              <a:off x="5989661" y="4502303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/>
            <p:nvPr/>
          </p:nvSpPr>
          <p:spPr bwMode="auto">
            <a:xfrm>
              <a:off x="6479843" y="4163094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7064993" y="4185924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7585882" y="4273446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8024885" y="4425949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8489479" y="4564713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8727743" y="4891309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7" name="Straight Arrow Connector 196"/>
          <p:cNvCxnSpPr/>
          <p:nvPr/>
        </p:nvCxnSpPr>
        <p:spPr bwMode="auto">
          <a:xfrm>
            <a:off x="4492389" y="2483651"/>
            <a:ext cx="8507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 flipH="1">
            <a:off x="7247531" y="2960158"/>
            <a:ext cx="571" cy="266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4294843" y="2102094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Lund String</a:t>
            </a:r>
            <a:endParaRPr lang="en-US" sz="1400" b="1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2750022" y="295422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978090" y="3331920"/>
            <a:ext cx="3193576" cy="725608"/>
            <a:chOff x="3472219" y="4899547"/>
            <a:chExt cx="3193576" cy="725608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946816" y="4545970"/>
            <a:ext cx="3193576" cy="794006"/>
            <a:chOff x="1020170" y="5419057"/>
            <a:chExt cx="3193576" cy="794006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756442" y="292504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>
            <a:off x="2704148" y="421229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710568" y="418311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12126" y="5690718"/>
            <a:ext cx="3233380" cy="741693"/>
            <a:chOff x="912126" y="5690718"/>
            <a:chExt cx="3233380" cy="741693"/>
          </a:xfrm>
        </p:grpSpPr>
        <p:cxnSp>
          <p:nvCxnSpPr>
            <p:cNvPr id="91" name="Straight Connector 90"/>
            <p:cNvCxnSpPr/>
            <p:nvPr/>
          </p:nvCxnSpPr>
          <p:spPr bwMode="auto">
            <a:xfrm>
              <a:off x="912126" y="6432410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V="1">
              <a:off x="1362502" y="5927443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2367888" y="6038614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flipV="1">
              <a:off x="1877706" y="6022977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3256130" y="6279726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2913798" y="6159211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1848134" y="5706803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1922061" y="5814443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2367888" y="5864282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2402005" y="5938814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872855" y="5893730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2942232" y="5946777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3256130" y="6020961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417628" y="6086186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879378" y="6127041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879378" y="6279726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/>
            <p:nvPr/>
          </p:nvSpPr>
          <p:spPr bwMode="auto">
            <a:xfrm>
              <a:off x="1516038" y="5725548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183484" y="5878603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176248" y="5690718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3641676" y="6107336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4111388" y="6268985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2635153" y="5886271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7" name="TextBox 116"/>
          <p:cNvSpPr txBox="1"/>
          <p:nvPr/>
        </p:nvSpPr>
        <p:spPr>
          <a:xfrm>
            <a:off x="7301515" y="292504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Decay</a:t>
            </a:r>
            <a:endParaRPr lang="en-US" sz="1400" b="1" dirty="0"/>
          </a:p>
        </p:txBody>
      </p:sp>
      <p:cxnSp>
        <p:nvCxnSpPr>
          <p:cNvPr id="118" name="Straight Arrow Connector 117"/>
          <p:cNvCxnSpPr/>
          <p:nvPr/>
        </p:nvCxnSpPr>
        <p:spPr bwMode="auto">
          <a:xfrm flipH="1">
            <a:off x="2705662" y="544281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2712082" y="5413630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</a:t>
            </a:r>
            <a:endParaRPr lang="en-US" sz="1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12845" y="5639394"/>
            <a:ext cx="3494821" cy="809102"/>
            <a:chOff x="5512845" y="5639394"/>
            <a:chExt cx="3494821" cy="809102"/>
          </a:xfrm>
        </p:grpSpPr>
        <p:cxnSp>
          <p:nvCxnSpPr>
            <p:cNvPr id="121" name="Straight Connector 120"/>
            <p:cNvCxnSpPr/>
            <p:nvPr/>
          </p:nvCxnSpPr>
          <p:spPr bwMode="auto">
            <a:xfrm>
              <a:off x="5512845" y="64484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5963221" y="59435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V="1">
              <a:off x="6968607" y="60546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6478425" y="60390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7856849" y="62958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V="1">
              <a:off x="7514517" y="61752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6448853" y="5722888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V="1">
              <a:off x="6522780" y="5830528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6968607" y="5880367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7002724" y="5954899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7473574" y="5909815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7542951" y="5962862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7856849" y="6037046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V="1">
              <a:off x="8018347" y="6102271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8480097" y="6143126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8480097" y="6295811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/>
            <p:nvPr/>
          </p:nvSpPr>
          <p:spPr bwMode="auto">
            <a:xfrm>
              <a:off x="6116757" y="5741633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784203" y="5894688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6776967" y="5706803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flipH="1" flipV="1">
              <a:off x="8242395" y="6123421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H="1" flipV="1">
              <a:off x="8712107" y="6285070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flipH="1">
              <a:off x="7235872" y="5902356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/>
            <p:nvPr/>
          </p:nvSpPr>
          <p:spPr bwMode="auto">
            <a:xfrm>
              <a:off x="7328567" y="5639394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8328128" y="5902356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8824559" y="6149344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9" name="Straight Arrow Connector 148"/>
          <p:cNvCxnSpPr/>
          <p:nvPr/>
        </p:nvCxnSpPr>
        <p:spPr bwMode="auto">
          <a:xfrm>
            <a:off x="4482116" y="6240799"/>
            <a:ext cx="8507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4284570" y="5859242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Decay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610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9" grpId="0"/>
      <p:bldP spid="119" grpId="0"/>
      <p:bldP spid="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Comparison: Longitudinal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Longitudinal structure: </a:t>
            </a:r>
            <a:r>
              <a:rPr lang="en-US" i="1" dirty="0" err="1" smtClean="0">
                <a:sym typeface="Symbol"/>
              </a:rPr>
              <a:t>dN</a:t>
            </a:r>
            <a:r>
              <a:rPr lang="en-US" dirty="0" smtClean="0">
                <a:sym typeface="Symbol"/>
              </a:rPr>
              <a:t>/</a:t>
            </a:r>
            <a:r>
              <a:rPr lang="en-US" i="1" dirty="0" err="1" smtClean="0">
                <a:sym typeface="Symbol"/>
              </a:rPr>
              <a:t>dz</a:t>
            </a:r>
            <a:r>
              <a:rPr lang="en-US" dirty="0" smtClean="0">
                <a:sym typeface="Symbol"/>
              </a:rPr>
              <a:t> of stable particles compared to PYTHIA string fragmentation.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marL="0" indent="0">
              <a:buNone/>
              <a:defRPr/>
            </a:pPr>
            <a:endParaRPr lang="en-US" dirty="0" smtClean="0">
              <a:sym typeface="Symbol"/>
            </a:endParaRPr>
          </a:p>
          <a:p>
            <a:pPr>
              <a:buNone/>
              <a:defRPr/>
            </a:pPr>
            <a:endParaRPr lang="en-US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568" y="5123622"/>
            <a:ext cx="112723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100 </a:t>
            </a:r>
            <a:r>
              <a:rPr lang="en-US" sz="1400" dirty="0" err="1" smtClean="0">
                <a:latin typeface="Californian FB" pitchFamily="18" charset="0"/>
              </a:rPr>
              <a:t>GeV</a:t>
            </a:r>
            <a:r>
              <a:rPr lang="en-US" sz="1400" dirty="0" smtClean="0">
                <a:latin typeface="Californian FB" pitchFamily="18" charset="0"/>
              </a:rPr>
              <a:t> jets</a:t>
            </a:r>
            <a:endParaRPr lang="en-US" sz="1400" baseline="30000" dirty="0">
              <a:latin typeface="Californian FB" pitchFamily="18" charset="0"/>
            </a:endParaRPr>
          </a:p>
        </p:txBody>
      </p:sp>
      <p:sp>
        <p:nvSpPr>
          <p:cNvPr id="12" name="AutoShape 2" descr="https://comp.tamu.edu/service/home/~/?auth=co&amp;loc=en_US&amp;id=123949&amp;part=3"/>
          <p:cNvSpPr>
            <a:spLocks noChangeAspect="1" noChangeArrowheads="1"/>
          </p:cNvSpPr>
          <p:nvPr/>
        </p:nvSpPr>
        <p:spPr bwMode="auto">
          <a:xfrm>
            <a:off x="155575" y="-1935163"/>
            <a:ext cx="12382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37823"/>
            <a:ext cx="8917232" cy="2914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Comparison: Transverse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06286"/>
            <a:ext cx="4804463" cy="486591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Transverse structure: Jet Broadening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Little difference between PYTHIA </a:t>
            </a:r>
            <a:r>
              <a:rPr lang="en-US" dirty="0" err="1" smtClean="0">
                <a:sym typeface="Symbol"/>
              </a:rPr>
              <a:t>parton</a:t>
            </a:r>
            <a:r>
              <a:rPr lang="en-US" dirty="0" smtClean="0">
                <a:sym typeface="Symbol"/>
              </a:rPr>
              <a:t> and hadron (string fragmentation) showers.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Our shower recombination reproduces PYTHIA results.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t.</a:t>
            </a:r>
          </a:p>
          <a:p>
            <a:pPr>
              <a:buNone/>
              <a:defRPr/>
            </a:pPr>
            <a:endParaRPr lang="en-US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87" y="6340761"/>
            <a:ext cx="249299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100 </a:t>
            </a:r>
            <a:r>
              <a:rPr lang="en-US" sz="1400" dirty="0" err="1" smtClean="0">
                <a:latin typeface="Californian FB" pitchFamily="18" charset="0"/>
              </a:rPr>
              <a:t>GeV</a:t>
            </a:r>
            <a:r>
              <a:rPr lang="en-US" sz="1400" dirty="0" smtClean="0">
                <a:latin typeface="Californian FB" pitchFamily="18" charset="0"/>
              </a:rPr>
              <a:t> light quark jets in e</a:t>
            </a:r>
            <a:r>
              <a:rPr lang="en-US" sz="1400" baseline="30000" dirty="0" smtClean="0">
                <a:latin typeface="Californian FB" pitchFamily="18" charset="0"/>
              </a:rPr>
              <a:t>+</a:t>
            </a:r>
            <a:r>
              <a:rPr lang="en-US" sz="1400" dirty="0" smtClean="0">
                <a:latin typeface="Californian FB" pitchFamily="18" charset="0"/>
              </a:rPr>
              <a:t>+e</a:t>
            </a:r>
            <a:r>
              <a:rPr lang="en-US" sz="1400" baseline="30000" dirty="0" smtClean="0">
                <a:latin typeface="Californian FB" pitchFamily="18" charset="0"/>
              </a:rPr>
              <a:t>-</a:t>
            </a:r>
            <a:endParaRPr lang="en-US" sz="1400" baseline="30000" dirty="0">
              <a:latin typeface="Californian FB" pitchFamily="18" charset="0"/>
            </a:endParaRPr>
          </a:p>
        </p:txBody>
      </p:sp>
      <p:sp>
        <p:nvSpPr>
          <p:cNvPr id="12" name="AutoShape 2" descr="https://comp.tamu.edu/service/home/~/?auth=co&amp;loc=en_US&amp;id=123949&amp;part=3"/>
          <p:cNvSpPr>
            <a:spLocks noChangeAspect="1" noChangeArrowheads="1"/>
          </p:cNvSpPr>
          <p:nvPr/>
        </p:nvSpPr>
        <p:spPr bwMode="auto">
          <a:xfrm>
            <a:off x="155575" y="-1935163"/>
            <a:ext cx="12382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http://ars.els-cdn.com/content/image/1-s2.0-S0370157398001306-si4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09" y="1968053"/>
            <a:ext cx="2282374" cy="5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64" y="1131706"/>
            <a:ext cx="3875964" cy="52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Medium </a:t>
            </a:r>
            <a:r>
              <a:rPr lang="en-US" dirty="0" err="1" smtClean="0"/>
              <a:t>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thermal </a:t>
            </a:r>
            <a:r>
              <a:rPr lang="en-US" dirty="0" err="1" smtClean="0"/>
              <a:t>partons</a:t>
            </a:r>
            <a:r>
              <a:rPr lang="en-US" dirty="0" smtClean="0"/>
              <a:t> from a </a:t>
            </a:r>
            <a:r>
              <a:rPr lang="en-US" dirty="0" err="1" smtClean="0"/>
              <a:t>blastwave</a:t>
            </a:r>
            <a:r>
              <a:rPr lang="en-US" dirty="0" smtClean="0"/>
              <a:t> models or hydro.</a:t>
            </a:r>
          </a:p>
          <a:p>
            <a:r>
              <a:rPr lang="en-US" dirty="0" smtClean="0"/>
              <a:t>Allow recombination of shower </a:t>
            </a:r>
            <a:r>
              <a:rPr lang="en-US" dirty="0" err="1" smtClean="0"/>
              <a:t>partons</a:t>
            </a:r>
            <a:r>
              <a:rPr lang="en-US" dirty="0" smtClean="0"/>
              <a:t> with thermal </a:t>
            </a:r>
            <a:r>
              <a:rPr lang="en-US" dirty="0" err="1" smtClean="0"/>
              <a:t>partons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7" name="Group 6"/>
          <p:cNvGrpSpPr/>
          <p:nvPr/>
        </p:nvGrpSpPr>
        <p:grpSpPr>
          <a:xfrm>
            <a:off x="994012" y="2390220"/>
            <a:ext cx="3193576" cy="725608"/>
            <a:chOff x="3472219" y="4899547"/>
            <a:chExt cx="3193576" cy="72560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 bwMode="auto">
          <a:xfrm flipH="1">
            <a:off x="2720070" y="327059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726490" y="324141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2721584" y="450111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728004" y="4471930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</a:t>
            </a:r>
            <a:endParaRPr lang="en-US" sz="1400" b="1" dirty="0"/>
          </a:p>
        </p:txBody>
      </p:sp>
      <p:sp>
        <p:nvSpPr>
          <p:cNvPr id="77" name="Oval 76"/>
          <p:cNvSpPr/>
          <p:nvPr/>
        </p:nvSpPr>
        <p:spPr bwMode="auto">
          <a:xfrm>
            <a:off x="1977789" y="2178437"/>
            <a:ext cx="110606" cy="10463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307321" y="2279763"/>
            <a:ext cx="110606" cy="10463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567621" y="2332081"/>
            <a:ext cx="110606" cy="10463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62738" y="3409303"/>
            <a:ext cx="3193576" cy="988973"/>
            <a:chOff x="962738" y="3013522"/>
            <a:chExt cx="3193576" cy="988973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962738" y="400249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413114" y="349752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2418500" y="360869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1928318" y="359306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3306742" y="384981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964410" y="372929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898746" y="327688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972673" y="338452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418500" y="343436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2452617" y="350889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2923467" y="346381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2992844" y="351686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3306742" y="359104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3468240" y="365627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929990" y="369712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929990" y="384981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1466570" y="3208489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37201" y="3443755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9417252">
              <a:off x="2005054" y="318293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948932" y="3013522"/>
              <a:ext cx="110606" cy="1046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278464" y="3114848"/>
              <a:ext cx="110606" cy="1046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538764" y="3167166"/>
              <a:ext cx="110606" cy="1046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 rot="18741486">
              <a:off x="2250752" y="326764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28048" y="4739089"/>
            <a:ext cx="3233380" cy="751622"/>
            <a:chOff x="928048" y="4343308"/>
            <a:chExt cx="3233380" cy="751622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928048" y="5094929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378424" y="4589962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2383810" y="4701133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1893628" y="4685496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272052" y="4942245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2929720" y="4821730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864056" y="4369322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1937983" y="4476962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383810" y="4526801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2417927" y="4601333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888777" y="4556249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2958154" y="4609296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272052" y="4683480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3433550" y="4748705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895300" y="4789560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3895300" y="4942245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Oval 62"/>
            <p:cNvSpPr/>
            <p:nvPr/>
          </p:nvSpPr>
          <p:spPr bwMode="auto">
            <a:xfrm>
              <a:off x="1531960" y="4388067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199406" y="4541122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192170" y="4353237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H="1" flipV="1">
              <a:off x="3657598" y="4769855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 flipV="1">
              <a:off x="4127310" y="4931504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2651075" y="4548790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/>
            <p:cNvSpPr/>
            <p:nvPr/>
          </p:nvSpPr>
          <p:spPr bwMode="auto">
            <a:xfrm>
              <a:off x="2481620" y="4343308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7" name="Picture 4" descr="https://encrypted-tbn3.gstatic.com/images?q=tbn:ANd9GcTPGUEeVt7o-f_SkbmCgSQbM1ooH6LHd6gpkLpnRFd6o6N2a8x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20" y="2257284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0" grpId="0"/>
      <p:bldP spid="77" grpId="0" animBg="1"/>
      <p:bldP spid="78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Shower-Thermal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with blast wave model to study the role of shower-thermal recombination.</a:t>
            </a:r>
          </a:p>
          <a:p>
            <a:r>
              <a:rPr lang="en-US" dirty="0" smtClean="0"/>
              <a:t>Here: Protons at LHC.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Baryon production enhanced.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342"/>
            <a:ext cx="4869408" cy="3405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92" y="2074342"/>
            <a:ext cx="4869408" cy="34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to both the LBNL and WS shower MC are in the works.</a:t>
            </a:r>
          </a:p>
          <a:p>
            <a:endParaRPr lang="en-US" dirty="0" smtClean="0"/>
          </a:p>
          <a:p>
            <a:r>
              <a:rPr lang="en-US" dirty="0"/>
              <a:t>Common framework</a:t>
            </a:r>
          </a:p>
          <a:p>
            <a:pPr lvl="1">
              <a:defRPr/>
            </a:pPr>
            <a:r>
              <a:rPr lang="en-US" dirty="0">
                <a:sym typeface="Symbol"/>
              </a:rPr>
              <a:t>Shower medium effects restricted to </a:t>
            </a:r>
            <a:r>
              <a:rPr lang="en-US" i="1" dirty="0">
                <a:sym typeface="Symbol"/>
              </a:rPr>
              <a:t>T</a:t>
            </a:r>
            <a:r>
              <a:rPr lang="en-US" dirty="0">
                <a:sym typeface="Symbol"/>
              </a:rPr>
              <a:t>&lt; </a:t>
            </a:r>
            <a:r>
              <a:rPr lang="en-US" i="1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c</a:t>
            </a:r>
            <a:r>
              <a:rPr lang="en-US" dirty="0">
                <a:sym typeface="Symbol"/>
              </a:rPr>
              <a:t>.</a:t>
            </a:r>
          </a:p>
          <a:p>
            <a:pPr lvl="1">
              <a:defRPr/>
            </a:pPr>
            <a:r>
              <a:rPr lang="en-US" dirty="0" err="1">
                <a:sym typeface="Symbol"/>
              </a:rPr>
              <a:t>Partons</a:t>
            </a:r>
            <a:r>
              <a:rPr lang="en-US" dirty="0">
                <a:sym typeface="Symbol"/>
              </a:rPr>
              <a:t> that stop evolution inside QGP have to be propagated to the critical </a:t>
            </a:r>
            <a:r>
              <a:rPr lang="en-US" dirty="0" err="1" smtClean="0">
                <a:sym typeface="Symbol"/>
              </a:rPr>
              <a:t>hypersurface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unless they thermalize.</a:t>
            </a:r>
            <a:endParaRPr lang="en-US" dirty="0">
              <a:sym typeface="Symbol"/>
            </a:endParaRPr>
          </a:p>
          <a:p>
            <a:pPr lvl="1">
              <a:defRPr/>
            </a:pPr>
            <a:r>
              <a:rPr lang="en-US" dirty="0" err="1">
                <a:sym typeface="Symbol"/>
              </a:rPr>
              <a:t>Hadronization</a:t>
            </a:r>
            <a:r>
              <a:rPr lang="en-US" dirty="0">
                <a:sym typeface="Symbol"/>
              </a:rPr>
              <a:t> applied to </a:t>
            </a:r>
            <a:r>
              <a:rPr lang="en-US" dirty="0" err="1">
                <a:sym typeface="Symbol"/>
              </a:rPr>
              <a:t>partons</a:t>
            </a:r>
            <a:r>
              <a:rPr lang="en-US" dirty="0">
                <a:sym typeface="Symbol"/>
              </a:rPr>
              <a:t> at </a:t>
            </a:r>
            <a:r>
              <a:rPr lang="en-US" i="1" dirty="0">
                <a:sym typeface="Symbol"/>
              </a:rPr>
              <a:t>T</a:t>
            </a:r>
            <a:r>
              <a:rPr lang="en-US" dirty="0">
                <a:sym typeface="Symbol"/>
              </a:rPr>
              <a:t>=</a:t>
            </a:r>
            <a:r>
              <a:rPr lang="en-US" i="1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c</a:t>
            </a:r>
            <a:r>
              <a:rPr lang="en-US" dirty="0">
                <a:sym typeface="Symbol"/>
              </a:rPr>
              <a:t> and </a:t>
            </a:r>
            <a:r>
              <a:rPr lang="en-US" i="1" dirty="0">
                <a:sym typeface="Symbol"/>
              </a:rPr>
              <a:t>T</a:t>
            </a:r>
            <a:r>
              <a:rPr lang="en-US" dirty="0">
                <a:sym typeface="Symbol"/>
              </a:rPr>
              <a:t>&gt; </a:t>
            </a:r>
            <a:r>
              <a:rPr lang="en-US" i="1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smtClean="0"/>
              <a:t>Issues: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ormation time after last splitting?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ate of recoiled medium </a:t>
            </a:r>
            <a:r>
              <a:rPr lang="en-US" dirty="0" err="1" smtClean="0"/>
              <a:t>partons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2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Reminder: In-medium </a:t>
            </a:r>
            <a:r>
              <a:rPr lang="en-US" dirty="0" err="1" smtClean="0">
                <a:sym typeface="Symbol"/>
              </a:rPr>
              <a:t>hadronization</a:t>
            </a: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The Jet Recombination Formalism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Application to in-medium shower MCs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Outlook and plans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Other stuff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List of Other Topics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5192973" cy="486591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Open heavy flavor @ LHC: calculation of the TAMU framework with resonance recombination and non-</a:t>
            </a:r>
            <a:r>
              <a:rPr lang="en-US" dirty="0" err="1" smtClean="0">
                <a:sym typeface="Symbol"/>
              </a:rPr>
              <a:t>perturbative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Langevin</a:t>
            </a:r>
            <a:r>
              <a:rPr lang="en-US" dirty="0" smtClean="0">
                <a:sym typeface="Symbol"/>
              </a:rPr>
              <a:t> transport.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 marL="0" indent="0">
              <a:buNone/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Color glass beyond boost-invariance.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Using jets as trigger for photons from jet-medium interactions.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677" y="1121228"/>
            <a:ext cx="3191122" cy="239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26" y="3229204"/>
            <a:ext cx="3200401" cy="224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46" y="4353636"/>
            <a:ext cx="3691554" cy="2504364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47118" y="3745005"/>
            <a:ext cx="3149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[S.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</a:rPr>
              <a:t>Ozonder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, RJF, PRC 89 (2014)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]</a:t>
            </a:r>
            <a:endParaRPr lang="en-GB" sz="1400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43938" y="2319719"/>
            <a:ext cx="3435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M. He,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RJF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, R. Rapp, PLB (2014) in press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]</a:t>
            </a:r>
            <a:endParaRPr lang="en-GB" sz="1400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11686" y="6112671"/>
            <a:ext cx="3435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S. De, RJF, arXiv:1402.1568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]</a:t>
            </a:r>
            <a:endParaRPr lang="en-GB" sz="1400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73" y="3362445"/>
            <a:ext cx="8229600" cy="664029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Quark Recombination?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Data indicates a dependence of several important observables on the number of valence quarks.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Quark coalescence models very successful for hadron production at intermediate  </a:t>
            </a:r>
            <a:r>
              <a:rPr lang="en-US" i="1" dirty="0" smtClean="0">
                <a:sym typeface="Symbol"/>
              </a:rPr>
              <a:t>P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 in HICs.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Large baryon/meson ratios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Elliptic flow scaling with quark number  QGP signature?</a:t>
            </a:r>
          </a:p>
          <a:p>
            <a:pPr lvl="4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</p:txBody>
      </p:sp>
      <p:pic>
        <p:nvPicPr>
          <p:cNvPr id="2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90702"/>
            <a:ext cx="4363656" cy="210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Rcp_4060_seq_7"/>
          <p:cNvPicPr>
            <a:picLocks noChangeAspect="1" noChangeArrowheads="1"/>
          </p:cNvPicPr>
          <p:nvPr/>
        </p:nvPicPr>
        <p:blipFill>
          <a:blip r:embed="rId3" cstate="print"/>
          <a:srcRect r="8197"/>
          <a:stretch>
            <a:fillRect/>
          </a:stretch>
        </p:blipFill>
        <p:spPr bwMode="auto">
          <a:xfrm>
            <a:off x="0" y="2009814"/>
            <a:ext cx="4403557" cy="2833524"/>
          </a:xfrm>
          <a:prstGeom prst="rect">
            <a:avLst/>
          </a:prstGeom>
          <a:noFill/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1809030" y="2995057"/>
            <a:ext cx="1447845" cy="6017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6" y="103"/>
              </a:cxn>
              <a:cxn ang="0">
                <a:pos x="533" y="212"/>
              </a:cxn>
              <a:cxn ang="0">
                <a:pos x="930" y="370"/>
              </a:cxn>
              <a:cxn ang="0">
                <a:pos x="1201" y="467"/>
              </a:cxn>
              <a:cxn ang="0">
                <a:pos x="1495" y="522"/>
              </a:cxn>
              <a:cxn ang="0">
                <a:pos x="1766" y="527"/>
              </a:cxn>
            </a:cxnLst>
            <a:rect l="0" t="0" r="r" b="b"/>
            <a:pathLst>
              <a:path w="1766" h="532">
                <a:moveTo>
                  <a:pt x="0" y="0"/>
                </a:moveTo>
                <a:cubicBezTo>
                  <a:pt x="83" y="34"/>
                  <a:pt x="167" y="68"/>
                  <a:pt x="256" y="103"/>
                </a:cubicBezTo>
                <a:cubicBezTo>
                  <a:pt x="345" y="138"/>
                  <a:pt x="421" y="168"/>
                  <a:pt x="533" y="212"/>
                </a:cubicBezTo>
                <a:cubicBezTo>
                  <a:pt x="645" y="256"/>
                  <a:pt x="819" y="328"/>
                  <a:pt x="930" y="370"/>
                </a:cubicBezTo>
                <a:cubicBezTo>
                  <a:pt x="1041" y="412"/>
                  <a:pt x="1107" y="442"/>
                  <a:pt x="1201" y="467"/>
                </a:cubicBezTo>
                <a:cubicBezTo>
                  <a:pt x="1295" y="492"/>
                  <a:pt x="1401" y="512"/>
                  <a:pt x="1495" y="522"/>
                </a:cubicBezTo>
                <a:cubicBezTo>
                  <a:pt x="1589" y="532"/>
                  <a:pt x="1677" y="529"/>
                  <a:pt x="1766" y="527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793596" y="2751280"/>
            <a:ext cx="1514252" cy="675296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310" y="5"/>
              </a:cxn>
              <a:cxn ang="0">
                <a:pos x="652" y="43"/>
              </a:cxn>
              <a:cxn ang="0">
                <a:pos x="1081" y="212"/>
              </a:cxn>
              <a:cxn ang="0">
                <a:pos x="1527" y="467"/>
              </a:cxn>
              <a:cxn ang="0">
                <a:pos x="1847" y="597"/>
              </a:cxn>
            </a:cxnLst>
            <a:rect l="0" t="0" r="r" b="b"/>
            <a:pathLst>
              <a:path w="1847" h="597">
                <a:moveTo>
                  <a:pt x="0" y="76"/>
                </a:moveTo>
                <a:cubicBezTo>
                  <a:pt x="100" y="43"/>
                  <a:pt x="201" y="10"/>
                  <a:pt x="310" y="5"/>
                </a:cubicBezTo>
                <a:cubicBezTo>
                  <a:pt x="419" y="0"/>
                  <a:pt x="523" y="8"/>
                  <a:pt x="652" y="43"/>
                </a:cubicBezTo>
                <a:cubicBezTo>
                  <a:pt x="781" y="78"/>
                  <a:pt x="935" y="141"/>
                  <a:pt x="1081" y="212"/>
                </a:cubicBezTo>
                <a:cubicBezTo>
                  <a:pt x="1227" y="283"/>
                  <a:pt x="1399" y="403"/>
                  <a:pt x="1527" y="467"/>
                </a:cubicBezTo>
                <a:cubicBezTo>
                  <a:pt x="1655" y="531"/>
                  <a:pt x="1794" y="575"/>
                  <a:pt x="1847" y="597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Hadrons in Heavy Ion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Proton/pion ratio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R</a:t>
            </a:r>
            <a:r>
              <a:rPr lang="en-US" baseline="-25000" dirty="0" smtClean="0">
                <a:sym typeface="Symbol"/>
              </a:rPr>
              <a:t>AA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Intermediate momentum region in heavy ion collisions (2-8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): </a:t>
            </a:r>
          </a:p>
          <a:p>
            <a:pPr lvl="1">
              <a:defRPr/>
            </a:pPr>
            <a:r>
              <a:rPr lang="en-US" dirty="0">
                <a:sym typeface="Symbol"/>
              </a:rPr>
              <a:t>N</a:t>
            </a:r>
            <a:r>
              <a:rPr lang="en-US" dirty="0" smtClean="0">
                <a:sym typeface="Symbol"/>
              </a:rPr>
              <a:t>o kinetic equilibrium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Multi-particle dynamics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No microscopic description of </a:t>
            </a:r>
            <a:r>
              <a:rPr lang="en-US" dirty="0" err="1" smtClean="0">
                <a:sym typeface="Symbol"/>
              </a:rPr>
              <a:t>parton</a:t>
            </a:r>
            <a:r>
              <a:rPr lang="en-US" dirty="0" smtClean="0">
                <a:sym typeface="Symbol"/>
              </a:rPr>
              <a:t> dynamics.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00" y="1121229"/>
            <a:ext cx="3995170" cy="3177816"/>
          </a:xfrm>
          <a:prstGeom prst="rect">
            <a:avLst/>
          </a:prstGeom>
        </p:spPr>
      </p:pic>
      <p:pic>
        <p:nvPicPr>
          <p:cNvPr id="4098" name="Picture 2" descr="http://inspirehep.net/record/1203891/files/ALICE_raa_3cen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60" y="1875685"/>
            <a:ext cx="3231810" cy="30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in Equilibrium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436481" y="5236098"/>
            <a:ext cx="1751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[He, RJF &amp; Rapp,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1106.6006 [</a:t>
            </a:r>
            <a:r>
              <a:rPr lang="en-US" sz="1400" dirty="0" err="1" smtClean="0">
                <a:solidFill>
                  <a:srgbClr val="0000FF"/>
                </a:solidFill>
              </a:rPr>
              <a:t>nucl-th</a:t>
            </a:r>
            <a:r>
              <a:rPr lang="en-US" sz="1400" dirty="0" smtClean="0">
                <a:solidFill>
                  <a:srgbClr val="0000FF"/>
                </a:solidFill>
              </a:rPr>
              <a:t>]]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</a:t>
            </a:r>
            <a:r>
              <a:rPr lang="en-US" dirty="0" err="1" smtClean="0"/>
              <a:t>hadronization</a:t>
            </a:r>
            <a:r>
              <a:rPr lang="en-US" dirty="0" smtClean="0"/>
              <a:t> </a:t>
            </a:r>
            <a:r>
              <a:rPr lang="en-US" dirty="0" err="1" smtClean="0"/>
              <a:t>hypersurface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Extract equal-time quark phase space </a:t>
            </a:r>
          </a:p>
          <a:p>
            <a:pPr lvl="1">
              <a:buNone/>
            </a:pPr>
            <a:r>
              <a:rPr lang="en-US" dirty="0" smtClean="0"/>
              <a:t>	distributions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q</a:t>
            </a:r>
            <a:r>
              <a:rPr lang="en-US" dirty="0" smtClean="0"/>
              <a:t> along </a:t>
            </a:r>
            <a:r>
              <a:rPr lang="en-US" dirty="0" smtClean="0">
                <a:sym typeface="Symbol"/>
              </a:rPr>
              <a:t> </a:t>
            </a:r>
            <a:r>
              <a:rPr lang="en-US" dirty="0" smtClean="0"/>
              <a:t>from hydro </a:t>
            </a:r>
          </a:p>
          <a:p>
            <a:pPr lvl="1">
              <a:buNone/>
            </a:pPr>
            <a:r>
              <a:rPr lang="en-US" dirty="0" smtClean="0"/>
              <a:t>	or kinetic model.</a:t>
            </a:r>
          </a:p>
          <a:p>
            <a:pPr lvl="1"/>
            <a:r>
              <a:rPr lang="en-US" dirty="0" smtClean="0">
                <a:sym typeface="Symbol"/>
              </a:rPr>
              <a:t>Apply RRM cell-by-cell    meson phase space distribution  </a:t>
            </a:r>
            <a:r>
              <a:rPr lang="en-US" i="1" dirty="0" err="1" smtClean="0">
                <a:sym typeface="Symbol"/>
              </a:rPr>
              <a:t>f</a:t>
            </a:r>
            <a:r>
              <a:rPr lang="en-US" i="1" baseline="-25000" dirty="0" err="1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along .</a:t>
            </a:r>
          </a:p>
          <a:p>
            <a:pPr lvl="1"/>
            <a:r>
              <a:rPr lang="en-US" dirty="0" smtClean="0">
                <a:sym typeface="Symbol"/>
              </a:rPr>
              <a:t>Compute meson current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	across  a la Cooper-Frye:</a:t>
            </a:r>
          </a:p>
          <a:p>
            <a:pPr lvl="1">
              <a:buNone/>
            </a:pPr>
            <a:endParaRPr lang="en-US" sz="1200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Result for charm-light system using AZHYDRO:</a:t>
            </a:r>
          </a:p>
          <a:p>
            <a:pPr lvl="1"/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pic>
        <p:nvPicPr>
          <p:cNvPr id="615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527" y="4395750"/>
            <a:ext cx="3310358" cy="24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830" y="4396090"/>
            <a:ext cx="3235960" cy="246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8545" y="3018639"/>
            <a:ext cx="3576758" cy="5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7"/>
          <p:cNvGrpSpPr/>
          <p:nvPr/>
        </p:nvGrpSpPr>
        <p:grpSpPr>
          <a:xfrm>
            <a:off x="5416924" y="1493134"/>
            <a:ext cx="1388963" cy="987720"/>
            <a:chOff x="5416924" y="1493134"/>
            <a:chExt cx="1388963" cy="987720"/>
          </a:xfrm>
        </p:grpSpPr>
        <p:sp>
          <p:nvSpPr>
            <p:cNvPr id="12" name="Cube 11"/>
            <p:cNvSpPr/>
            <p:nvPr/>
          </p:nvSpPr>
          <p:spPr bwMode="auto">
            <a:xfrm>
              <a:off x="5416924" y="2025583"/>
              <a:ext cx="497711" cy="451413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5789243" y="2027513"/>
              <a:ext cx="497711" cy="451413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Cube 13"/>
            <p:cNvSpPr/>
            <p:nvPr/>
          </p:nvSpPr>
          <p:spPr bwMode="auto">
            <a:xfrm>
              <a:off x="6184710" y="2029441"/>
              <a:ext cx="497711" cy="451413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Parallelogram 15"/>
            <p:cNvSpPr/>
            <p:nvPr/>
          </p:nvSpPr>
          <p:spPr bwMode="auto">
            <a:xfrm>
              <a:off x="5416924" y="1886686"/>
              <a:ext cx="1388963" cy="162046"/>
            </a:xfrm>
            <a:prstGeom prst="parallelogram">
              <a:avLst>
                <a:gd name="adj" fmla="val 9045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 bwMode="auto">
            <a:xfrm>
              <a:off x="5694698" y="2187673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6055442" y="2328497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 bwMode="auto">
            <a:xfrm>
              <a:off x="6474060" y="2156807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 bwMode="auto">
            <a:xfrm>
              <a:off x="6429691" y="2355505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lowchart: Connector 21"/>
            <p:cNvSpPr/>
            <p:nvPr/>
          </p:nvSpPr>
          <p:spPr bwMode="auto">
            <a:xfrm>
              <a:off x="5933909" y="2195389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lowchart: Connector 22"/>
            <p:cNvSpPr/>
            <p:nvPr/>
          </p:nvSpPr>
          <p:spPr bwMode="auto">
            <a:xfrm>
              <a:off x="5565389" y="2266759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5915429" y="1794089"/>
              <a:ext cx="346447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6178952" y="1493134"/>
            <a:ext cx="503981" cy="335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" name="Equation" r:id="rId6" imgW="304560" imgH="203040" progId="Equation.3">
                    <p:embed/>
                  </p:oleObj>
                </mc:Choice>
                <mc:Fallback>
                  <p:oleObj name="Equation" r:id="rId6" imgW="304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8952" y="1493134"/>
                          <a:ext cx="503981" cy="335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7108831" y="1390890"/>
            <a:ext cx="1554893" cy="1402472"/>
            <a:chOff x="7108831" y="1934901"/>
            <a:chExt cx="1554893" cy="1402472"/>
          </a:xfrm>
        </p:grpSpPr>
        <p:sp>
          <p:nvSpPr>
            <p:cNvPr id="30" name="Cube 29"/>
            <p:cNvSpPr/>
            <p:nvPr/>
          </p:nvSpPr>
          <p:spPr bwMode="auto">
            <a:xfrm>
              <a:off x="7803352" y="2548355"/>
              <a:ext cx="497711" cy="451413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Cube 30"/>
            <p:cNvSpPr/>
            <p:nvPr/>
          </p:nvSpPr>
          <p:spPr bwMode="auto">
            <a:xfrm>
              <a:off x="7400146" y="2885960"/>
              <a:ext cx="497711" cy="451413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Cube 31"/>
            <p:cNvSpPr/>
            <p:nvPr/>
          </p:nvSpPr>
          <p:spPr bwMode="auto">
            <a:xfrm>
              <a:off x="8166013" y="2216538"/>
              <a:ext cx="497711" cy="451413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Parallelogram 32"/>
            <p:cNvSpPr/>
            <p:nvPr/>
          </p:nvSpPr>
          <p:spPr bwMode="auto">
            <a:xfrm rot="19218326">
              <a:off x="7108831" y="2455762"/>
              <a:ext cx="1388963" cy="162046"/>
            </a:xfrm>
            <a:prstGeom prst="parallelogram">
              <a:avLst>
                <a:gd name="adj" fmla="val 9045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lowchart: Connector 33"/>
            <p:cNvSpPr/>
            <p:nvPr/>
          </p:nvSpPr>
          <p:spPr bwMode="auto">
            <a:xfrm>
              <a:off x="8081126" y="2710445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lowchart: Connector 34"/>
            <p:cNvSpPr/>
            <p:nvPr/>
          </p:nvSpPr>
          <p:spPr bwMode="auto">
            <a:xfrm>
              <a:off x="7666345" y="3186944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lowchart: Connector 35"/>
            <p:cNvSpPr/>
            <p:nvPr/>
          </p:nvSpPr>
          <p:spPr bwMode="auto">
            <a:xfrm>
              <a:off x="8455363" y="2343904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lowchart: Connector 36"/>
            <p:cNvSpPr/>
            <p:nvPr/>
          </p:nvSpPr>
          <p:spPr bwMode="auto">
            <a:xfrm>
              <a:off x="8341563" y="2473153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lowchart: Connector 37"/>
            <p:cNvSpPr/>
            <p:nvPr/>
          </p:nvSpPr>
          <p:spPr bwMode="auto">
            <a:xfrm>
              <a:off x="7544812" y="3053836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lowchart: Connector 38"/>
            <p:cNvSpPr/>
            <p:nvPr/>
          </p:nvSpPr>
          <p:spPr bwMode="auto">
            <a:xfrm>
              <a:off x="7951817" y="2789531"/>
              <a:ext cx="57873" cy="57873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16200000" flipV="1">
              <a:off x="7512007" y="2257026"/>
              <a:ext cx="302868" cy="23349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7535119" y="1934901"/>
            <a:ext cx="503981" cy="335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1" name="Equation" r:id="rId8" imgW="304560" imgH="203040" progId="Equation.3">
                    <p:embed/>
                  </p:oleObj>
                </mc:Choice>
                <mc:Fallback>
                  <p:oleObj name="Equation" r:id="rId8" imgW="304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119" y="1934901"/>
                          <a:ext cx="503981" cy="335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5173884" y="1574156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 </a:t>
            </a:r>
            <a:r>
              <a:rPr lang="en-US" sz="1400" dirty="0" smtClean="0"/>
              <a:t>= const.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9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in Jet Showers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Symbol"/>
              </a:rPr>
              <a:t>JET goal related to NSAC Performance Measures: </a:t>
            </a:r>
            <a:r>
              <a:rPr lang="en-US" i="1" dirty="0">
                <a:sym typeface="Symbol"/>
              </a:rPr>
              <a:t>Complete realistic calculations of jet production in a high energy density medium for comparison with experiment.  (DM7) </a:t>
            </a:r>
            <a:r>
              <a:rPr lang="en-US" dirty="0">
                <a:sym typeface="Symbol"/>
              </a:rPr>
              <a:t>  </a:t>
            </a:r>
          </a:p>
          <a:p>
            <a:pPr lvl="1">
              <a:defRPr/>
            </a:pPr>
            <a:r>
              <a:rPr lang="en-US" dirty="0">
                <a:sym typeface="Symbol"/>
              </a:rPr>
              <a:t>This includes chemical </a:t>
            </a:r>
            <a:r>
              <a:rPr lang="en-US" dirty="0" smtClean="0">
                <a:sym typeface="Symbol"/>
              </a:rPr>
              <a:t>composition</a:t>
            </a:r>
          </a:p>
          <a:p>
            <a:pPr marL="0" indent="0">
              <a:buNone/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Well-established 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models for vacuum shower Monte-Carlo’s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Lund string fragmentation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Cluster </a:t>
            </a:r>
            <a:r>
              <a:rPr lang="en-US" dirty="0" err="1" smtClean="0">
                <a:sym typeface="Symbol"/>
              </a:rPr>
              <a:t>hadronization</a:t>
            </a: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How to generalize to jets in a medium?</a:t>
            </a:r>
            <a:endParaRPr lang="en-US" dirty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Recombination: some early work on vacuum showers.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 marL="0" indent="0">
              <a:buNone/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Challenge: get vacuum fragmentation right.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Advantage: medium effects are straight forward to implement; does well with heavy ion single particle spectra.</a:t>
            </a:r>
          </a:p>
          <a:p>
            <a:pPr marL="0" indent="0">
              <a:buNone/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48" y="4736708"/>
            <a:ext cx="478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[R. </a:t>
            </a:r>
            <a:r>
              <a:rPr lang="en-US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Migneron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M. E. Jones, K. E, </a:t>
            </a:r>
            <a:r>
              <a:rPr lang="en-US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Lassila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PLB 114, 189 (1983)]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[R.C. </a:t>
            </a:r>
            <a:r>
              <a:rPr lang="en-US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Hwa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C.B. Yang, PRC 70, 024904 (2004); 024905 (2004)] </a:t>
            </a:r>
            <a:endParaRPr lang="en-US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in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</a:t>
            </a:r>
            <a:r>
              <a:rPr lang="en-US" dirty="0" err="1" smtClean="0"/>
              <a:t>hadronizatio</a:t>
            </a:r>
            <a:r>
              <a:rPr lang="en-US" dirty="0" err="1"/>
              <a:t>n</a:t>
            </a:r>
            <a:r>
              <a:rPr lang="en-US" dirty="0" smtClean="0"/>
              <a:t>: recombination is successful b/c of large phase space occupation.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ym typeface="Symbol" panose="05050102010706020507" pitchFamily="18" charset="2"/>
              </a:rPr>
              <a:t>Jets: ~10</a:t>
            </a:r>
            <a:r>
              <a:rPr lang="en-US" baseline="30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quarks+antiquarks</a:t>
            </a:r>
            <a:r>
              <a:rPr lang="en-US" dirty="0" smtClean="0">
                <a:sym typeface="Symbol" panose="05050102010706020507" pitchFamily="18" charset="2"/>
              </a:rPr>
              <a:t> in a narrow phase space volume; quarks in the “jet bulk” (small </a:t>
            </a:r>
            <a:r>
              <a:rPr lang="en-US" i="1" dirty="0" smtClean="0">
                <a:sym typeface="Symbol" panose="05050102010706020507" pitchFamily="18" charset="2"/>
              </a:rPr>
              <a:t>z</a:t>
            </a:r>
            <a:r>
              <a:rPr lang="en-US" dirty="0" smtClean="0">
                <a:sym typeface="Symbol" panose="05050102010706020507" pitchFamily="18" charset="2"/>
              </a:rPr>
              <a:t>) might be packed close enough to recombine.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This situation will improve dramatically if the jet is in a medium.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Isolated quarks (not in the “jet bulk”): need to revert to strings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124200" y="2149875"/>
            <a:ext cx="2519362" cy="719137"/>
            <a:chOff x="3968" y="2886"/>
            <a:chExt cx="1587" cy="453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920" y="2886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283" y="3067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966" y="30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57" y="293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057" y="3067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419" y="3113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5374" y="324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68" y="3067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684337" y="2292750"/>
            <a:ext cx="576263" cy="647700"/>
            <a:chOff x="3061" y="3021"/>
            <a:chExt cx="363" cy="408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061" y="3021"/>
              <a:ext cx="227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288" y="3203"/>
              <a:ext cx="136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965200" y="2005412"/>
            <a:ext cx="1944687" cy="1077913"/>
            <a:chOff x="1383" y="1842"/>
            <a:chExt cx="1225" cy="679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475" y="18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566" y="206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656" y="1886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475" y="202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384" y="193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747" y="197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611" y="197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837" y="1978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973" y="21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973" y="20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882" y="21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2109" y="1887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1928" y="1887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2155" y="2114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2200" y="197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064" y="197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1792" y="206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1837" y="225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2109" y="225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2109" y="234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2245" y="220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1973" y="22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474" y="21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565" y="234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1655" y="215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1474" y="229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1383" y="220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1746" y="225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1610" y="225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2291" y="21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382" y="234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472" y="215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291" y="229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200" y="220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2563" y="225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2427" y="225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2291" y="184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2382" y="202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2472" y="184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2291" y="197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2200" y="188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2563" y="193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2427" y="193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611" y="202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702" y="220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1792" y="202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1611" y="215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1520" y="206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883" y="21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747" y="21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747" y="21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838" y="23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2109" y="206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747" y="2294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656" y="2204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2019" y="22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883" y="22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883" y="229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974" y="247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2245" y="206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1883" y="243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1792" y="234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2155" y="238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2019" y="238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the JSR Formalism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Lots of feedback at the last collaboration meeting and at the Wayne State NLO/MC Meeting.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Improvements: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Full implementation of space-time information </a:t>
            </a:r>
            <a:r>
              <a:rPr lang="en-US" dirty="0" smtClean="0">
                <a:sym typeface="Symbol" panose="05050102010706020507" pitchFamily="18" charset="2"/>
              </a:rPr>
              <a:t> recombination through Wigner function overlap in phase space.</a:t>
            </a:r>
          </a:p>
          <a:p>
            <a:pPr lvl="1">
              <a:defRPr/>
            </a:pPr>
            <a:r>
              <a:rPr lang="en-US" dirty="0" smtClean="0">
                <a:sym typeface="Symbol" panose="05050102010706020507" pitchFamily="18" charset="2"/>
              </a:rPr>
              <a:t>Wigner function width fixed by hadron charge radii: reducing the number of unconstrained parameters.</a:t>
            </a:r>
          </a:p>
          <a:p>
            <a:pPr lvl="1">
              <a:defRPr/>
            </a:pPr>
            <a:r>
              <a:rPr lang="en-US" dirty="0" smtClean="0">
                <a:sym typeface="Symbol" panose="05050102010706020507" pitchFamily="18" charset="2"/>
              </a:rPr>
              <a:t>Improved treatment of non-</a:t>
            </a:r>
            <a:r>
              <a:rPr lang="en-US" dirty="0" err="1" smtClean="0">
                <a:sym typeface="Symbol" panose="05050102010706020507" pitchFamily="18" charset="2"/>
              </a:rPr>
              <a:t>perturbative</a:t>
            </a:r>
            <a:r>
              <a:rPr lang="en-US" dirty="0" smtClean="0">
                <a:sym typeface="Symbol" panose="05050102010706020507" pitchFamily="18" charset="2"/>
              </a:rPr>
              <a:t> gluon splitting</a:t>
            </a:r>
          </a:p>
          <a:p>
            <a:pPr lvl="1">
              <a:defRPr/>
            </a:pPr>
            <a:r>
              <a:rPr lang="en-US" dirty="0" smtClean="0">
                <a:sym typeface="Symbol" panose="05050102010706020507" pitchFamily="18" charset="2"/>
              </a:rPr>
              <a:t>Moved treatment of remnant </a:t>
            </a:r>
            <a:r>
              <a:rPr lang="en-US" dirty="0" err="1" smtClean="0">
                <a:sym typeface="Symbol" panose="05050102010706020507" pitchFamily="18" charset="2"/>
              </a:rPr>
              <a:t>partons</a:t>
            </a:r>
            <a:r>
              <a:rPr lang="en-US" dirty="0" smtClean="0">
                <a:sym typeface="Symbol" panose="05050102010706020507" pitchFamily="18" charset="2"/>
              </a:rPr>
              <a:t> from sampling of AKK fragmentation functions to string fragmentation.</a:t>
            </a:r>
          </a:p>
          <a:p>
            <a:pPr marL="0" indent="0">
              <a:buNone/>
              <a:defRPr/>
            </a:pPr>
            <a:endParaRPr lang="en-US" dirty="0" smtClean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dirty="0" smtClean="0">
                <a:sym typeface="Symbol" panose="05050102010706020507" pitchFamily="18" charset="2"/>
              </a:rPr>
              <a:t>This is version number 1.0: paper has been written up. </a:t>
            </a: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995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String Fragmentation (PYTHIA)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PYTHIA </a:t>
            </a:r>
            <a:r>
              <a:rPr lang="en-US" dirty="0" err="1" smtClean="0"/>
              <a:t>parton</a:t>
            </a:r>
            <a:r>
              <a:rPr lang="en-US" dirty="0" smtClean="0"/>
              <a:t> showers evolved to a scale </a:t>
            </a:r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Standard PYTHIA Lund string fragmentation: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Phenomenologically</a:t>
            </a:r>
            <a:r>
              <a:rPr lang="en-US" dirty="0" smtClean="0"/>
              <a:t> successful.</a:t>
            </a:r>
          </a:p>
          <a:p>
            <a:r>
              <a:rPr lang="en-US" dirty="0" smtClean="0"/>
              <a:t>Goal: reproduce main aspects of PYTHIA (string) hadron production with the recombination model.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994012" y="2265532"/>
            <a:ext cx="3193576" cy="504968"/>
            <a:chOff x="318448" y="4408228"/>
            <a:chExt cx="3193576" cy="5049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6" name="Group 165"/>
          <p:cNvGrpSpPr/>
          <p:nvPr/>
        </p:nvGrpSpPr>
        <p:grpSpPr>
          <a:xfrm>
            <a:off x="5519383" y="2251883"/>
            <a:ext cx="3193576" cy="504968"/>
            <a:chOff x="3698543" y="3712192"/>
            <a:chExt cx="3193576" cy="504968"/>
          </a:xfrm>
        </p:grpSpPr>
        <p:cxnSp>
          <p:nvCxnSpPr>
            <p:cNvPr id="167" name="Straight Connector 166"/>
            <p:cNvCxnSpPr/>
            <p:nvPr/>
          </p:nvCxnSpPr>
          <p:spPr bwMode="auto">
            <a:xfrm>
              <a:off x="3698543" y="4217159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4148919" y="3712192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flipV="1">
              <a:off x="5154305" y="3823363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 flipV="1">
              <a:off x="4664123" y="3807726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6042547" y="4064475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V="1">
              <a:off x="5700215" y="3943960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 flipH="1" flipV="1">
              <a:off x="6680579" y="4064475"/>
              <a:ext cx="211540" cy="139036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flipH="1" flipV="1">
              <a:off x="5773002" y="3852548"/>
              <a:ext cx="892793" cy="21192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flipH="1" flipV="1">
              <a:off x="5213446" y="3807726"/>
              <a:ext cx="515203" cy="4482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H="1" flipV="1">
              <a:off x="4708479" y="3755247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 flipH="1" flipV="1">
              <a:off x="4168821" y="3716292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505736" y="3277718"/>
            <a:ext cx="3391467" cy="908271"/>
            <a:chOff x="5519383" y="4163094"/>
            <a:chExt cx="3391467" cy="908271"/>
          </a:xfrm>
        </p:grpSpPr>
        <p:cxnSp>
          <p:nvCxnSpPr>
            <p:cNvPr id="178" name="Straight Connector 177"/>
            <p:cNvCxnSpPr/>
            <p:nvPr/>
          </p:nvCxnSpPr>
          <p:spPr bwMode="auto">
            <a:xfrm>
              <a:off x="5519383" y="5003170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 flipV="1">
              <a:off x="5969759" y="4498203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6975145" y="4609374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V="1">
              <a:off x="6484963" y="4593737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7863387" y="4850486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flipV="1">
              <a:off x="7521055" y="4729971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H="1" flipV="1">
              <a:off x="8501419" y="4850486"/>
              <a:ext cx="211540" cy="139036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 flipH="1" flipV="1">
              <a:off x="7593842" y="4638559"/>
              <a:ext cx="892793" cy="21192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7034286" y="4593737"/>
              <a:ext cx="515203" cy="4482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flipH="1" flipV="1">
              <a:off x="6529319" y="4541258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flipH="1" flipV="1">
              <a:off x="5989661" y="4502303"/>
              <a:ext cx="490183" cy="43667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/>
            <p:nvPr/>
          </p:nvSpPr>
          <p:spPr bwMode="auto">
            <a:xfrm>
              <a:off x="6479843" y="4163094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7064993" y="4185924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7585882" y="4273446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8024885" y="4425949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8489479" y="4564713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8727743" y="4891309"/>
              <a:ext cx="183107" cy="180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7" name="Straight Arrow Connector 196"/>
          <p:cNvCxnSpPr/>
          <p:nvPr/>
        </p:nvCxnSpPr>
        <p:spPr bwMode="auto">
          <a:xfrm>
            <a:off x="4492389" y="2483651"/>
            <a:ext cx="8507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 flipH="1">
            <a:off x="7247531" y="2960158"/>
            <a:ext cx="571" cy="266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4294843" y="2102094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Lund String</a:t>
            </a:r>
            <a:endParaRPr lang="en-US" sz="14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7301515" y="292504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Decay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623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Formalism (I): Prepare Shower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PYTHIA </a:t>
            </a:r>
            <a:r>
              <a:rPr lang="en-US" dirty="0" err="1" smtClean="0"/>
              <a:t>parton</a:t>
            </a:r>
            <a:r>
              <a:rPr lang="en-US" dirty="0" smtClean="0"/>
              <a:t> showers evolved to a scale </a:t>
            </a:r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994012" y="2265532"/>
            <a:ext cx="3193576" cy="504968"/>
            <a:chOff x="318448" y="4408228"/>
            <a:chExt cx="3193576" cy="5049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" name="Straight Arrow Connector 46"/>
          <p:cNvCxnSpPr/>
          <p:nvPr/>
        </p:nvCxnSpPr>
        <p:spPr bwMode="auto">
          <a:xfrm flipH="1">
            <a:off x="2750022" y="295422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978090" y="3331920"/>
            <a:ext cx="3193576" cy="725608"/>
            <a:chOff x="3472219" y="4899547"/>
            <a:chExt cx="3193576" cy="725608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TextBox 85"/>
          <p:cNvSpPr txBox="1"/>
          <p:nvPr/>
        </p:nvSpPr>
        <p:spPr>
          <a:xfrm>
            <a:off x="2756442" y="292504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444" y="5150439"/>
            <a:ext cx="4322856" cy="708386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74444" y="2146761"/>
            <a:ext cx="3939653" cy="45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Decay gluons with remaining non-</a:t>
            </a:r>
            <a:r>
              <a:rPr lang="en-US" kern="0" dirty="0" err="1" smtClean="0"/>
              <a:t>perturbative</a:t>
            </a:r>
            <a:r>
              <a:rPr lang="en-US" kern="0" dirty="0" smtClean="0"/>
              <a:t> </a:t>
            </a:r>
            <a:r>
              <a:rPr lang="en-US" kern="0" dirty="0" err="1" smtClean="0"/>
              <a:t>virtualities</a:t>
            </a:r>
            <a:r>
              <a:rPr lang="en-US" kern="0" dirty="0"/>
              <a:t> </a:t>
            </a:r>
            <a:r>
              <a:rPr lang="en-US" kern="0" dirty="0" smtClean="0"/>
              <a:t>into quark-antiquark pairs.</a:t>
            </a:r>
          </a:p>
          <a:p>
            <a:pPr lvl="1" eaLnBrk="1" hangingPunct="1"/>
            <a:endParaRPr lang="en-US" kern="0" dirty="0" smtClean="0"/>
          </a:p>
          <a:p>
            <a:pPr eaLnBrk="1" hangingPunct="1"/>
            <a:r>
              <a:rPr lang="en-US" kern="0" dirty="0" smtClean="0"/>
              <a:t>Isotropic decay in the gluon </a:t>
            </a:r>
            <a:r>
              <a:rPr lang="en-US" kern="0" dirty="0" err="1" smtClean="0"/>
              <a:t>restframe</a:t>
            </a:r>
            <a:r>
              <a:rPr lang="en-US" kern="0" dirty="0" smtClean="0"/>
              <a:t>.</a:t>
            </a:r>
          </a:p>
          <a:p>
            <a:pPr lvl="1" eaLnBrk="1" hangingPunct="1"/>
            <a:endParaRPr lang="en-US" kern="0" dirty="0" smtClean="0"/>
          </a:p>
          <a:p>
            <a:pPr eaLnBrk="1" hangingPunct="1"/>
            <a:r>
              <a:rPr lang="en-US" kern="0" dirty="0" smtClean="0"/>
              <a:t>Decay chemistry (only up, down, strange quarks)</a:t>
            </a:r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15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Formalism (I): Prepare Shower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6836"/>
            <a:ext cx="4628938" cy="5451164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609600" y="1458686"/>
            <a:ext cx="3962400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Example: Sample of 10</a:t>
            </a:r>
            <a:r>
              <a:rPr lang="en-US" kern="0" baseline="30000" dirty="0" smtClean="0"/>
              <a:t>6</a:t>
            </a:r>
            <a:r>
              <a:rPr lang="en-US" kern="0" dirty="0" smtClean="0"/>
              <a:t> PYTHIA </a:t>
            </a:r>
            <a:r>
              <a:rPr lang="en-US" kern="0" dirty="0" err="1" smtClean="0"/>
              <a:t>parton</a:t>
            </a:r>
            <a:r>
              <a:rPr lang="en-US" kern="0" dirty="0" smtClean="0"/>
              <a:t> showers with E</a:t>
            </a:r>
            <a:r>
              <a:rPr lang="en-US" kern="0" baseline="-25000" dirty="0" smtClean="0"/>
              <a:t>jet</a:t>
            </a:r>
            <a:r>
              <a:rPr lang="en-US" kern="0" dirty="0" smtClean="0"/>
              <a:t> = 100 </a:t>
            </a:r>
            <a:r>
              <a:rPr lang="en-US" kern="0" dirty="0" err="1" smtClean="0"/>
              <a:t>GeV</a:t>
            </a:r>
            <a:r>
              <a:rPr lang="en-US" kern="0" dirty="0" smtClean="0"/>
              <a:t>.</a:t>
            </a:r>
          </a:p>
          <a:p>
            <a:pPr eaLnBrk="1" hangingPunct="1"/>
            <a:endParaRPr lang="en-US" kern="0" dirty="0"/>
          </a:p>
          <a:p>
            <a:pPr eaLnBrk="1" hangingPunct="1"/>
            <a:r>
              <a:rPr lang="en-US" i="1" kern="0" dirty="0" err="1" smtClean="0"/>
              <a:t>dN</a:t>
            </a:r>
            <a:r>
              <a:rPr lang="en-US" kern="0" dirty="0" smtClean="0"/>
              <a:t>/</a:t>
            </a:r>
            <a:r>
              <a:rPr lang="en-US" i="1" kern="0" dirty="0" err="1" smtClean="0"/>
              <a:t>dz</a:t>
            </a:r>
            <a:r>
              <a:rPr lang="en-US" kern="0" dirty="0" smtClean="0"/>
              <a:t> before vs after gluon decay</a:t>
            </a:r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52" y="2906399"/>
            <a:ext cx="1465232" cy="7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Formalism (II):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Monte Carlo version of the instantaneous recombination model by Greco, </a:t>
            </a:r>
            <a:r>
              <a:rPr lang="en-US" dirty="0" err="1" smtClean="0"/>
              <a:t>Ko</a:t>
            </a:r>
            <a:r>
              <a:rPr lang="en-US" dirty="0" smtClean="0"/>
              <a:t> and </a:t>
            </a:r>
            <a:r>
              <a:rPr lang="en-US" dirty="0" err="1" smtClean="0"/>
              <a:t>Levai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994012" y="2265532"/>
            <a:ext cx="3193576" cy="504968"/>
            <a:chOff x="318448" y="4408228"/>
            <a:chExt cx="3193576" cy="5049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" name="Straight Arrow Connector 46"/>
          <p:cNvCxnSpPr/>
          <p:nvPr/>
        </p:nvCxnSpPr>
        <p:spPr bwMode="auto">
          <a:xfrm flipH="1">
            <a:off x="2750022" y="2954220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978090" y="3331920"/>
            <a:ext cx="3193576" cy="725608"/>
            <a:chOff x="3472219" y="4899547"/>
            <a:chExt cx="3193576" cy="725608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946816" y="4545970"/>
            <a:ext cx="3193576" cy="794006"/>
            <a:chOff x="1020170" y="5419057"/>
            <a:chExt cx="3193576" cy="794006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756442" y="292504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>
            <a:off x="2704148" y="421229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710568" y="418311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grpSp>
        <p:nvGrpSpPr>
          <p:cNvPr id="85" name="Group 25"/>
          <p:cNvGrpSpPr>
            <a:grpSpLocks/>
          </p:cNvGrpSpPr>
          <p:nvPr/>
        </p:nvGrpSpPr>
        <p:grpSpPr bwMode="auto">
          <a:xfrm>
            <a:off x="5627786" y="3824322"/>
            <a:ext cx="1109663" cy="417512"/>
            <a:chOff x="3903" y="3243"/>
            <a:chExt cx="699" cy="263"/>
          </a:xfrm>
        </p:grpSpPr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3905" y="3243"/>
              <a:ext cx="346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903" y="3374"/>
              <a:ext cx="346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>
              <a:off x="4239" y="3370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24"/>
          <p:cNvGrpSpPr>
            <a:grpSpLocks/>
          </p:cNvGrpSpPr>
          <p:nvPr/>
        </p:nvGrpSpPr>
        <p:grpSpPr bwMode="auto">
          <a:xfrm>
            <a:off x="7115274" y="3821147"/>
            <a:ext cx="1109662" cy="417512"/>
            <a:chOff x="4984" y="3449"/>
            <a:chExt cx="699" cy="263"/>
          </a:xfrm>
        </p:grpSpPr>
        <p:sp>
          <p:nvSpPr>
            <p:cNvPr id="93" name="Line 20"/>
            <p:cNvSpPr>
              <a:spLocks noChangeShapeType="1"/>
            </p:cNvSpPr>
            <p:nvPr/>
          </p:nvSpPr>
          <p:spPr bwMode="auto">
            <a:xfrm>
              <a:off x="4986" y="3449"/>
              <a:ext cx="346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1"/>
            <p:cNvSpPr>
              <a:spLocks noChangeShapeType="1"/>
            </p:cNvSpPr>
            <p:nvPr/>
          </p:nvSpPr>
          <p:spPr bwMode="auto">
            <a:xfrm flipV="1">
              <a:off x="4984" y="3580"/>
              <a:ext cx="346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2"/>
            <p:cNvSpPr>
              <a:spLocks noChangeShapeType="1"/>
            </p:cNvSpPr>
            <p:nvPr/>
          </p:nvSpPr>
          <p:spPr bwMode="auto">
            <a:xfrm>
              <a:off x="5320" y="3576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3"/>
            <p:cNvSpPr>
              <a:spLocks noChangeShapeType="1"/>
            </p:cNvSpPr>
            <p:nvPr/>
          </p:nvSpPr>
          <p:spPr bwMode="auto">
            <a:xfrm>
              <a:off x="4987" y="3577"/>
              <a:ext cx="3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4774444" y="2146761"/>
            <a:ext cx="3939653" cy="45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Projection of </a:t>
            </a:r>
            <a:r>
              <a:rPr lang="en-US" dirty="0" err="1" smtClean="0"/>
              <a:t>partons</a:t>
            </a:r>
            <a:r>
              <a:rPr lang="en-US" dirty="0" smtClean="0"/>
              <a:t> onto meson and baryon states.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Equivalent to 2 </a:t>
            </a:r>
            <a:r>
              <a:rPr lang="en-US" dirty="0">
                <a:sym typeface="Symbol" panose="05050102010706020507" pitchFamily="18" charset="2"/>
              </a:rPr>
              <a:t> 1, 3  </a:t>
            </a:r>
            <a:r>
              <a:rPr lang="en-US" dirty="0" smtClean="0">
                <a:sym typeface="Symbol" panose="05050102010706020507" pitchFamily="18" charset="2"/>
              </a:rPr>
              <a:t>1 processes.</a:t>
            </a:r>
          </a:p>
          <a:p>
            <a:pPr eaLnBrk="1" hangingPunct="1"/>
            <a:endParaRPr lang="en-US" dirty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Can be rewritten in terms of Wigner functions.</a:t>
            </a:r>
            <a:endParaRPr lang="en-US" dirty="0">
              <a:sym typeface="Symbol" panose="05050102010706020507" pitchFamily="18" charset="2"/>
            </a:endParaRPr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438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Myriad Web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16949</TotalTime>
  <Words>1240</Words>
  <Application>Microsoft Office PowerPoint</Application>
  <PresentationFormat>On-screen Show (4:3)</PresentationFormat>
  <Paragraphs>451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Californian FB</vt:lpstr>
      <vt:lpstr>Myriad Web</vt:lpstr>
      <vt:lpstr>Symbol</vt:lpstr>
      <vt:lpstr>Times New Roman</vt:lpstr>
      <vt:lpstr>Wingdings</vt:lpstr>
      <vt:lpstr>Pixel</vt:lpstr>
      <vt:lpstr>Equation</vt:lpstr>
      <vt:lpstr>Recombination MC for Jet Showers: Status and Discussion</vt:lpstr>
      <vt:lpstr>Outline</vt:lpstr>
      <vt:lpstr>Recombination in Jet Showers</vt:lpstr>
      <vt:lpstr>Recombination in Jets</vt:lpstr>
      <vt:lpstr>Progress in the JSR Formalism</vt:lpstr>
      <vt:lpstr>Baseline: String Fragmentation (PYTHIA)</vt:lpstr>
      <vt:lpstr>Formalism (I): Prepare Shower</vt:lpstr>
      <vt:lpstr>Formalism (I): Prepare Shower</vt:lpstr>
      <vt:lpstr>Formalism (II): Recombination</vt:lpstr>
      <vt:lpstr>Formalism (II): Recombination</vt:lpstr>
      <vt:lpstr>Formalism (II): Recombination</vt:lpstr>
      <vt:lpstr>Formalism (III): Remnant Strings</vt:lpstr>
      <vt:lpstr>Formalism (III): Remnant Strings</vt:lpstr>
      <vt:lpstr>Model Summary</vt:lpstr>
      <vt:lpstr>Results and Comparison: Longitudinal</vt:lpstr>
      <vt:lpstr>Results and Comparison: Transverse</vt:lpstr>
      <vt:lpstr>Adding Medium Partons</vt:lpstr>
      <vt:lpstr>Shower-Thermal Recombination</vt:lpstr>
      <vt:lpstr>Plans for the Near Future</vt:lpstr>
      <vt:lpstr>A Short List of Other Topics</vt:lpstr>
      <vt:lpstr>Backup</vt:lpstr>
      <vt:lpstr>Why Quark Recombination?</vt:lpstr>
      <vt:lpstr>Hadrons in Heavy Ion Collisions</vt:lpstr>
      <vt:lpstr>Recombination in Equilibrium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</dc:title>
  <dc:creator>Rainer Fries</dc:creator>
  <cp:lastModifiedBy>rjfries</cp:lastModifiedBy>
  <cp:revision>377</cp:revision>
  <dcterms:created xsi:type="dcterms:W3CDTF">2005-01-24T00:23:19Z</dcterms:created>
  <dcterms:modified xsi:type="dcterms:W3CDTF">2014-06-18T18:49:50Z</dcterms:modified>
</cp:coreProperties>
</file>