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2" r:id="rId9"/>
    <p:sldId id="281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68" r:id="rId21"/>
    <p:sldId id="257" r:id="rId22"/>
    <p:sldId id="273" r:id="rId23"/>
    <p:sldId id="274" r:id="rId24"/>
    <p:sldId id="259" r:id="rId25"/>
    <p:sldId id="260" r:id="rId26"/>
    <p:sldId id="258" r:id="rId27"/>
    <p:sldId id="261" r:id="rId28"/>
    <p:sldId id="262" r:id="rId29"/>
    <p:sldId id="263" r:id="rId30"/>
    <p:sldId id="264" r:id="rId31"/>
    <p:sldId id="265" r:id="rId32"/>
    <p:sldId id="272" r:id="rId33"/>
    <p:sldId id="294" r:id="rId34"/>
    <p:sldId id="293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269" r:id="rId44"/>
    <p:sldId id="271" r:id="rId45"/>
    <p:sldId id="270" r:id="rId4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3F114-983E-CB44-892A-54E6DA9FD2C4}" type="datetimeFigureOut">
              <a:rPr lang="en-US" smtClean="0"/>
              <a:t>6/17/14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670C7-3C68-AC46-8501-6D31B4E4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51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57AA8-AA80-E944-883E-B90EBDF8DFB1}" type="datetimeFigureOut">
              <a:rPr lang="en-US" smtClean="0"/>
              <a:t>6/17/14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389C-A597-624D-A77C-C87C714A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650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2459D-B085-EF4E-AD9A-1626BA3F99A7}" type="datetime1">
              <a:rPr lang="en-US" smtClean="0"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FF381-97F7-F24B-B450-AB89B939A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B7FF-5C9F-FD42-A868-194B7752889C}" type="datetime1">
              <a:rPr lang="en-US" smtClean="0"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EA08-9EDD-204C-A104-F52273E30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4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5B7C5-2AED-5645-A60D-D9C804CAFA5B}" type="datetime1">
              <a:rPr lang="en-US" smtClean="0"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6225-C0E6-7141-9987-811C1B68E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9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29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ADB0E-8BB0-1A45-9B05-71FC83AED75A}" type="datetime1">
              <a:rPr lang="en-US" smtClean="0"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F5C0-1E40-BE49-B731-8448AE2D5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EFE3B-DF8E-A44E-A8C8-834AF614E607}" type="datetime1">
              <a:rPr lang="en-US" smtClean="0"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6D6D4-97D7-A84F-BB9C-188BDAD9F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C80B-5927-3345-82BB-947D49DC7B4F}" type="datetime1">
              <a:rPr lang="en-US" smtClean="0"/>
              <a:t>6/17/14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545CF-E0EB-CA45-B5B3-692F40F8A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4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3E550-67F4-DC4E-AAFD-2EE855220271}" type="datetime1">
              <a:rPr lang="en-US" smtClean="0"/>
              <a:t>6/17/14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9D89F-5728-4F48-9333-356BAEF5E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0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FF7D-7C00-F94A-B44E-9B37159EBDF9}" type="datetime1">
              <a:rPr lang="en-US" smtClean="0"/>
              <a:t>6/17/14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3F52A-BDC1-824E-BC23-AC89A7E8B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3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6CEE9-23E8-8046-9217-7722783DC73A}" type="datetime1">
              <a:rPr lang="en-US" smtClean="0"/>
              <a:t>6/17/14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A309-E404-D641-A296-AF58B31E8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4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CF1F-71AF-2D47-B948-B2D22A1FFAA2}" type="datetime1">
              <a:rPr lang="en-US" smtClean="0"/>
              <a:t>6/17/14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6C441-DE94-E34A-95E4-F22CFF6AC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8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360F-5028-0448-B8D0-4A65F8DD49BD}" type="datetime1">
              <a:rPr lang="en-US" smtClean="0"/>
              <a:t>6/17/14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3D21-A429-DF4A-9630-9D062944A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3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E02A10-342B-D447-9E31-F41D7694257B}" type="datetime1">
              <a:rPr lang="en-US" smtClean="0"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46B844-AD7D-544B-B8D3-73A47856B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190"/>
            <a:ext cx="7772400" cy="1470025"/>
          </a:xfrm>
        </p:spPr>
        <p:txBody>
          <a:bodyPr/>
          <a:lstStyle/>
          <a:p>
            <a:r>
              <a:rPr lang="en-US" b="1" dirty="0" smtClean="0"/>
              <a:t>Colorado group activities</a:t>
            </a:r>
            <a:br>
              <a:rPr lang="en-US" b="1" dirty="0" smtClean="0"/>
            </a:br>
            <a:r>
              <a:rPr lang="en-US" b="1" dirty="0" smtClean="0"/>
              <a:t>JET Collaboration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241" y="3663106"/>
            <a:ext cx="8066973" cy="1752600"/>
          </a:xfrm>
        </p:spPr>
        <p:txBody>
          <a:bodyPr/>
          <a:lstStyle/>
          <a:p>
            <a:r>
              <a:rPr lang="en-US" dirty="0" smtClean="0"/>
              <a:t>Paul Romatschke, CU Boulder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169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pGR</a:t>
            </a:r>
            <a:r>
              <a:rPr lang="en-US" dirty="0" smtClean="0"/>
              <a:t> to full GR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4514"/>
          </a:xfrm>
        </p:spPr>
        <p:txBody>
          <a:bodyPr/>
          <a:lstStyle/>
          <a:p>
            <a:r>
              <a:rPr lang="en-US" dirty="0" smtClean="0"/>
              <a:t>Use analytic post-collision line element to obtain (approximate) initial data &amp; follow full evolution using numerical GR</a:t>
            </a:r>
          </a:p>
          <a:p>
            <a:r>
              <a:rPr lang="en-US" dirty="0" smtClean="0"/>
              <a:t>Simplest case: planar shocks --- we did this using a characteristic scheme (</a:t>
            </a:r>
            <a:r>
              <a:rPr lang="en-US" dirty="0" err="1" smtClean="0"/>
              <a:t>Chesler-Yaffe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More realistic: shocks with transverse profile (corresponding to head-on ‘nuclear’ collisions)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8105" y="4302294"/>
            <a:ext cx="2649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[Wu &amp; PR, 2011]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22843" y="5978694"/>
            <a:ext cx="530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[van der </a:t>
            </a:r>
            <a:r>
              <a:rPr lang="en-US" sz="2800" dirty="0" err="1" smtClean="0"/>
              <a:t>Schee</a:t>
            </a:r>
            <a:r>
              <a:rPr lang="en-US" sz="2800" dirty="0" smtClean="0"/>
              <a:t>, PR &amp; Pratt, 2013]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463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AdS+hydro+cascade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884"/>
            <a:ext cx="8229600" cy="5632116"/>
          </a:xfrm>
        </p:spPr>
        <p:txBody>
          <a:bodyPr/>
          <a:lstStyle/>
          <a:p>
            <a:r>
              <a:rPr lang="en-US" dirty="0" smtClean="0"/>
              <a:t>We are able to follow dynamics until (and beyond) equilibration</a:t>
            </a:r>
          </a:p>
          <a:p>
            <a:r>
              <a:rPr lang="en-US" dirty="0" smtClean="0"/>
              <a:t>Resulting Energy-Stress Tensor is used as initial data in subsequent hydrodynamic evolution code (matching) with QCD </a:t>
            </a:r>
            <a:r>
              <a:rPr lang="en-US" dirty="0" err="1" smtClean="0"/>
              <a:t>EoS</a:t>
            </a:r>
            <a:endParaRPr lang="en-US" dirty="0" smtClean="0"/>
          </a:p>
          <a:p>
            <a:r>
              <a:rPr lang="en-US" dirty="0" smtClean="0"/>
              <a:t>Hydro evolution proceeds until system has cooled below QCD phase transition. </a:t>
            </a:r>
            <a:r>
              <a:rPr lang="en-US" dirty="0"/>
              <a:t>E</a:t>
            </a:r>
            <a:r>
              <a:rPr lang="en-US" dirty="0" smtClean="0"/>
              <a:t>volution is stopped and data is fed into a standard hadron cascade code</a:t>
            </a:r>
          </a:p>
          <a:p>
            <a:r>
              <a:rPr lang="en-US" dirty="0" smtClean="0"/>
              <a:t>Particle spectra from cascade are compared to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2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AdS+hydro+cascade</a:t>
            </a:r>
            <a:endParaRPr lang="en-US" dirty="0"/>
          </a:p>
        </p:txBody>
      </p:sp>
      <p:pic>
        <p:nvPicPr>
          <p:cNvPr id="5" name="Picture 4" descr="fig-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14" y="1277352"/>
            <a:ext cx="6591969" cy="5170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6422" y="6186507"/>
            <a:ext cx="530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[van der </a:t>
            </a:r>
            <a:r>
              <a:rPr lang="en-US" sz="2800" dirty="0" err="1" smtClean="0"/>
              <a:t>Schee</a:t>
            </a:r>
            <a:r>
              <a:rPr lang="en-US" sz="2800" dirty="0" smtClean="0"/>
              <a:t>, PR &amp; Pratt, 2013]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240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AdS+hydro+cascade</a:t>
            </a:r>
            <a:endParaRPr lang="en-US" dirty="0"/>
          </a:p>
        </p:txBody>
      </p:sp>
      <p:pic>
        <p:nvPicPr>
          <p:cNvPr id="4" name="Picture 3" descr="fig-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63" y="1299410"/>
            <a:ext cx="7221026" cy="4662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2843" y="5978694"/>
            <a:ext cx="530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[van der </a:t>
            </a:r>
            <a:r>
              <a:rPr lang="en-US" sz="2800" dirty="0" err="1" smtClean="0"/>
              <a:t>Schee</a:t>
            </a:r>
            <a:r>
              <a:rPr lang="en-US" sz="2800" dirty="0" smtClean="0"/>
              <a:t>, PR &amp; Pratt, 2013]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064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AdS+hydro+cascade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6422" y="6186507"/>
            <a:ext cx="530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[van der </a:t>
            </a:r>
            <a:r>
              <a:rPr lang="en-US" sz="2800" dirty="0" err="1" smtClean="0"/>
              <a:t>Schee</a:t>
            </a:r>
            <a:r>
              <a:rPr lang="en-US" sz="2800" dirty="0" smtClean="0"/>
              <a:t>, PR &amp; Pratt, 2013]</a:t>
            </a:r>
            <a:endParaRPr lang="en-US" sz="2800" dirty="0"/>
          </a:p>
        </p:txBody>
      </p:sp>
      <p:pic>
        <p:nvPicPr>
          <p:cNvPr id="3" name="Picture 2" descr="fig-r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62" y="1123068"/>
            <a:ext cx="6296527" cy="520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2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AdS+hydro+cascade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1158" y="1911684"/>
            <a:ext cx="5681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AdS</a:t>
            </a:r>
            <a:r>
              <a:rPr lang="en-US" sz="3200" dirty="0" smtClean="0"/>
              <a:t>/</a:t>
            </a:r>
            <a:r>
              <a:rPr lang="en-US" sz="3200" dirty="0" err="1" smtClean="0"/>
              <a:t>CFT+hydro</a:t>
            </a:r>
            <a:r>
              <a:rPr lang="en-US" sz="3200" dirty="0" smtClean="0"/>
              <a:t> results are  independent of choice of switching time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80107" y="4237789"/>
            <a:ext cx="3609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You get what you get. No ‘tuning’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577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-r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3" y="681789"/>
            <a:ext cx="7197213" cy="5975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6422" y="6186507"/>
            <a:ext cx="530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[van der </a:t>
            </a:r>
            <a:r>
              <a:rPr lang="en-US" sz="2800" dirty="0" err="1" smtClean="0"/>
              <a:t>Schee</a:t>
            </a:r>
            <a:r>
              <a:rPr lang="en-US" sz="2800" dirty="0" smtClean="0"/>
              <a:t>, PR &amp; Pratt, 2013]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Shocks with Transverse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6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Shocks with Transverse Profiles</a:t>
            </a:r>
            <a:endParaRPr lang="en-US" dirty="0"/>
          </a:p>
        </p:txBody>
      </p:sp>
      <p:pic>
        <p:nvPicPr>
          <p:cNvPr id="4" name="Picture 3" descr="fig-r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4" y="1096211"/>
            <a:ext cx="7393015" cy="5360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6422" y="6186507"/>
            <a:ext cx="530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[van der </a:t>
            </a:r>
            <a:r>
              <a:rPr lang="en-US" sz="2800" dirty="0" err="1" smtClean="0"/>
              <a:t>Schee</a:t>
            </a:r>
            <a:r>
              <a:rPr lang="en-US" sz="2800" dirty="0" smtClean="0"/>
              <a:t>, PR &amp; Pratt, 2013]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185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vs. Weak Coupling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37124"/>
            <a:ext cx="497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[van der </a:t>
            </a:r>
            <a:r>
              <a:rPr lang="en-US" sz="2800" dirty="0" err="1" smtClean="0"/>
              <a:t>Schee</a:t>
            </a:r>
            <a:r>
              <a:rPr lang="en-US" sz="2800" dirty="0" smtClean="0"/>
              <a:t>, PR &amp; Pratt, 2013]</a:t>
            </a:r>
            <a:endParaRPr lang="en-US" sz="2800" dirty="0"/>
          </a:p>
        </p:txBody>
      </p:sp>
      <p:pic>
        <p:nvPicPr>
          <p:cNvPr id="3" name="Picture 2" descr="aniso-str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05" y="1609160"/>
            <a:ext cx="4857298" cy="3606176"/>
          </a:xfrm>
          <a:prstGeom prst="rect">
            <a:avLst/>
          </a:prstGeom>
        </p:spPr>
      </p:pic>
      <p:pic>
        <p:nvPicPr>
          <p:cNvPr id="5" name="Picture 4" descr="aniso-wea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25" y="1768642"/>
            <a:ext cx="4594175" cy="3331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8246" y="5149626"/>
            <a:ext cx="497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Epelbaum</a:t>
            </a:r>
            <a:r>
              <a:rPr lang="en-US" sz="2800" dirty="0" smtClean="0"/>
              <a:t>, </a:t>
            </a:r>
            <a:r>
              <a:rPr lang="en-US" sz="2800" dirty="0" err="1" smtClean="0"/>
              <a:t>Gelis</a:t>
            </a:r>
            <a:r>
              <a:rPr lang="en-US" sz="2800" dirty="0" smtClean="0"/>
              <a:t>, 2013]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38168" y="2324586"/>
            <a:ext cx="74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g=0.5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60296" y="2324586"/>
            <a:ext cx="74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g=∞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855368"/>
            <a:ext cx="905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about making more comparisons like these???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513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</a:t>
            </a:r>
            <a:r>
              <a:rPr lang="en-US" dirty="0" err="1" smtClean="0"/>
              <a:t>AdS</a:t>
            </a:r>
            <a:r>
              <a:rPr lang="en-US" dirty="0" smtClean="0"/>
              <a:t>/hydro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98011"/>
          </a:xfrm>
        </p:spPr>
        <p:txBody>
          <a:bodyPr/>
          <a:lstStyle/>
          <a:p>
            <a:r>
              <a:rPr lang="en-US" dirty="0" err="1" smtClean="0"/>
              <a:t>AdS</a:t>
            </a:r>
            <a:r>
              <a:rPr lang="en-US" dirty="0" smtClean="0"/>
              <a:t>/CFT is robust tool to model early-time heavy-ion collisions at very large coupling</a:t>
            </a:r>
          </a:p>
          <a:p>
            <a:r>
              <a:rPr lang="en-US" dirty="0" smtClean="0"/>
              <a:t>Leads natural to </a:t>
            </a:r>
            <a:r>
              <a:rPr lang="en-US" dirty="0" err="1" smtClean="0"/>
              <a:t>thermalization</a:t>
            </a:r>
            <a:r>
              <a:rPr lang="en-US" dirty="0" smtClean="0"/>
              <a:t> for </a:t>
            </a:r>
            <a:r>
              <a:rPr lang="en-US" dirty="0" err="1" smtClean="0"/>
              <a:t>τ</a:t>
            </a:r>
            <a:r>
              <a:rPr lang="en-US" dirty="0" smtClean="0"/>
              <a:t>&gt;0.5 </a:t>
            </a:r>
            <a:r>
              <a:rPr lang="en-US" dirty="0" err="1" smtClean="0"/>
              <a:t>fm</a:t>
            </a:r>
            <a:r>
              <a:rPr lang="en-US" dirty="0" smtClean="0"/>
              <a:t>/c</a:t>
            </a:r>
          </a:p>
          <a:p>
            <a:r>
              <a:rPr lang="en-US" dirty="0" smtClean="0"/>
              <a:t>Results have fewer parameters than standard hydro models, but still depend on regulator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4390601"/>
            <a:ext cx="868680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Wish list: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Simulate non-central and ‘lumpy hotspot’ shocks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Finite Coupling Corrections (match </a:t>
            </a:r>
            <a:r>
              <a:rPr lang="en-US" sz="2800" dirty="0" err="1" smtClean="0"/>
              <a:t>dN</a:t>
            </a:r>
            <a:r>
              <a:rPr lang="en-US" sz="2800" dirty="0" smtClean="0"/>
              <a:t>/</a:t>
            </a:r>
            <a:r>
              <a:rPr lang="en-US" sz="2800" dirty="0" err="1" smtClean="0"/>
              <a:t>dY</a:t>
            </a:r>
            <a:r>
              <a:rPr lang="en-US" sz="2800" baseline="-25000" dirty="0" err="1" smtClean="0"/>
              <a:t>experiment</a:t>
            </a:r>
            <a:r>
              <a:rPr lang="en-US" sz="2800" dirty="0"/>
              <a:t>?</a:t>
            </a:r>
            <a:r>
              <a:rPr lang="en-US" sz="28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Perform boosted BH collisions in AdS</a:t>
            </a:r>
            <a:r>
              <a:rPr lang="en-US" sz="2800" baseline="-25000" dirty="0" smtClean="0"/>
              <a:t>5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6600"/>
                </a:solidFill>
              </a:rPr>
              <a:t>Weak coupling </a:t>
            </a:r>
            <a:r>
              <a:rPr lang="en-US" sz="2800" dirty="0" err="1" smtClean="0">
                <a:solidFill>
                  <a:srgbClr val="FF6600"/>
                </a:solidFill>
              </a:rPr>
              <a:t>thermalization</a:t>
            </a:r>
            <a:r>
              <a:rPr lang="en-US" sz="2800" dirty="0" smtClean="0">
                <a:solidFill>
                  <a:srgbClr val="FF6600"/>
                </a:solidFill>
              </a:rPr>
              <a:t> results to compare to</a:t>
            </a:r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897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Matching </a:t>
            </a:r>
            <a:r>
              <a:rPr lang="en-US" dirty="0" err="1" smtClean="0"/>
              <a:t>AdS</a:t>
            </a:r>
            <a:r>
              <a:rPr lang="en-US" dirty="0" smtClean="0"/>
              <a:t>/CFT with hydro</a:t>
            </a:r>
          </a:p>
          <a:p>
            <a:r>
              <a:rPr lang="en-US" dirty="0" smtClean="0"/>
              <a:t>Small system flow</a:t>
            </a:r>
          </a:p>
          <a:p>
            <a:r>
              <a:rPr lang="en-US" dirty="0" smtClean="0"/>
              <a:t>Lattice Boltzmann for relativistic hydro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Small system flow: </a:t>
            </a:r>
            <a:r>
              <a:rPr lang="en-US" dirty="0" err="1" smtClean="0"/>
              <a:t>pA</a:t>
            </a:r>
            <a:r>
              <a:rPr lang="en-US" dirty="0" err="1" smtClean="0"/>
              <a:t>,dA</a:t>
            </a:r>
            <a:r>
              <a:rPr lang="en-US" dirty="0" smtClean="0"/>
              <a:t> and He</a:t>
            </a:r>
            <a:r>
              <a:rPr lang="en-US" baseline="30000" dirty="0" smtClean="0"/>
              <a:t>3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" y="1451960"/>
            <a:ext cx="897665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Use </a:t>
            </a:r>
            <a:r>
              <a:rPr lang="en-US" sz="3600" dirty="0" err="1" smtClean="0"/>
              <a:t>Glauber</a:t>
            </a:r>
            <a:r>
              <a:rPr lang="en-US" sz="3600" dirty="0" smtClean="0"/>
              <a:t> model for position of nucleons for A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Use </a:t>
            </a:r>
            <a:r>
              <a:rPr lang="en-US" sz="3600" dirty="0" err="1" smtClean="0"/>
              <a:t>Hulten</a:t>
            </a:r>
            <a:r>
              <a:rPr lang="en-US" sz="3600" dirty="0" smtClean="0"/>
              <a:t>/GFMC </a:t>
            </a:r>
            <a:r>
              <a:rPr lang="en-US" sz="3600" dirty="0" err="1" smtClean="0"/>
              <a:t>wavefunction</a:t>
            </a:r>
            <a:r>
              <a:rPr lang="en-US" sz="3600" dirty="0" smtClean="0"/>
              <a:t> to obtain nucleon positions for d and He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                                 GFMC:</a:t>
            </a:r>
            <a:r>
              <a:rPr lang="en-US" sz="2800" dirty="0" smtClean="0"/>
              <a:t>[Carlson &amp; </a:t>
            </a:r>
            <a:r>
              <a:rPr lang="en-US" sz="2800" dirty="0" err="1" smtClean="0"/>
              <a:t>Schiavilla</a:t>
            </a:r>
            <a:r>
              <a:rPr lang="en-US" sz="2800" dirty="0" smtClean="0"/>
              <a:t>, 1998]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Calculate position of participating nucleons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Each participating nucleon deposits energy in form of a Gaussian with width </a:t>
            </a:r>
            <a:r>
              <a:rPr lang="en-US" sz="3600" dirty="0" err="1" smtClean="0"/>
              <a:t>σ</a:t>
            </a:r>
            <a:r>
              <a:rPr lang="en-US" sz="3600" dirty="0" smtClean="0"/>
              <a:t>=0.4 </a:t>
            </a:r>
            <a:r>
              <a:rPr lang="en-US" sz="3600" dirty="0" err="1" smtClean="0"/>
              <a:t>fm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234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Initial geometry in </a:t>
            </a:r>
            <a:r>
              <a:rPr lang="en-US" dirty="0" err="1" smtClean="0"/>
              <a:t>pA,dA</a:t>
            </a:r>
            <a:r>
              <a:rPr lang="en-US" dirty="0" smtClean="0"/>
              <a:t> and He</a:t>
            </a:r>
            <a:r>
              <a:rPr lang="en-US" baseline="30000" dirty="0" smtClean="0"/>
              <a:t>3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pic>
        <p:nvPicPr>
          <p:cNvPr id="6" name="Picture 2" descr="http://up.colorado.edu/~nagle/HydroMovies/hydro_movie_26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225" y="1417638"/>
            <a:ext cx="5460905" cy="4619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586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Initial geometry in </a:t>
            </a:r>
            <a:r>
              <a:rPr lang="en-US" dirty="0" err="1" smtClean="0"/>
              <a:t>pA,dA</a:t>
            </a:r>
            <a:r>
              <a:rPr lang="en-US" dirty="0" smtClean="0"/>
              <a:t> and He</a:t>
            </a:r>
            <a:r>
              <a:rPr lang="en-US" baseline="30000" dirty="0" smtClean="0"/>
              <a:t>3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pic>
        <p:nvPicPr>
          <p:cNvPr id="9" name="Picture 2" descr="http://up.colorado.edu/~nagle/HydroMovies/hydro_movie_15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647" y="1417638"/>
            <a:ext cx="5282812" cy="4468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847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Initial geometry in </a:t>
            </a:r>
            <a:r>
              <a:rPr lang="en-US" dirty="0" err="1" smtClean="0"/>
              <a:t>pA,dA</a:t>
            </a:r>
            <a:r>
              <a:rPr lang="en-US" dirty="0" smtClean="0"/>
              <a:t> and He</a:t>
            </a:r>
            <a:r>
              <a:rPr lang="en-US" baseline="30000" dirty="0" smtClean="0"/>
              <a:t>3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pic>
        <p:nvPicPr>
          <p:cNvPr id="10" name="Picture 2" descr="http://up.colorado.edu/~nagle/HydroMovies/hydro_movie_0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779" y="1323783"/>
            <a:ext cx="5949517" cy="5032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847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ε</a:t>
            </a:r>
            <a:r>
              <a:rPr lang="en-US" baseline="-25000" dirty="0" smtClean="0"/>
              <a:t>2</a:t>
            </a:r>
            <a:r>
              <a:rPr lang="en-US" dirty="0" smtClean="0"/>
              <a:t> in </a:t>
            </a:r>
            <a:r>
              <a:rPr lang="en-US" dirty="0" err="1" smtClean="0"/>
              <a:t>pA,dA</a:t>
            </a:r>
            <a:r>
              <a:rPr lang="en-US" dirty="0" smtClean="0"/>
              <a:t> and He</a:t>
            </a:r>
            <a:r>
              <a:rPr lang="en-US" baseline="30000" dirty="0" smtClean="0"/>
              <a:t>3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pic>
        <p:nvPicPr>
          <p:cNvPr id="3" name="Picture 2" descr="Screen Shot 2014-05-09 at 7.03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70" y="1417638"/>
            <a:ext cx="7363259" cy="47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1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ε</a:t>
            </a:r>
            <a:r>
              <a:rPr lang="en-US" baseline="-25000" dirty="0"/>
              <a:t>3</a:t>
            </a:r>
            <a:r>
              <a:rPr lang="en-US" dirty="0" smtClean="0"/>
              <a:t> in </a:t>
            </a:r>
            <a:r>
              <a:rPr lang="en-US" dirty="0" err="1" smtClean="0"/>
              <a:t>pA,dA</a:t>
            </a:r>
            <a:r>
              <a:rPr lang="en-US" dirty="0" smtClean="0"/>
              <a:t> and He</a:t>
            </a:r>
            <a:r>
              <a:rPr lang="en-US" baseline="30000" dirty="0" smtClean="0"/>
              <a:t>3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pic>
        <p:nvPicPr>
          <p:cNvPr id="5" name="Picture 4" descr="Screen Shot 2014-05-09 at 7.03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66" y="1400477"/>
            <a:ext cx="7408069" cy="49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6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Spatial to Momentum Conversion</a:t>
            </a:r>
            <a:br>
              <a:rPr lang="en-US" dirty="0" smtClean="0"/>
            </a:br>
            <a:r>
              <a:rPr lang="en-US" dirty="0" smtClean="0"/>
              <a:t>via viscous hydro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pic>
        <p:nvPicPr>
          <p:cNvPr id="3" name="Picture 2" descr="Screen Shot 2014-05-09 at 7.0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7828"/>
            <a:ext cx="9144000" cy="2499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603" y="4822266"/>
            <a:ext cx="8616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Standard viscous hydro (vh2+1, </a:t>
            </a:r>
            <a:r>
              <a:rPr lang="en-US" sz="2800" dirty="0" err="1" smtClean="0"/>
              <a:t>Luzum</a:t>
            </a:r>
            <a:r>
              <a:rPr lang="en-US" sz="2800" dirty="0" smtClean="0"/>
              <a:t>/Romatschke); </a:t>
            </a:r>
          </a:p>
          <a:p>
            <a:r>
              <a:rPr lang="en-US" sz="2800" dirty="0" smtClean="0"/>
              <a:t>well tested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113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321" y="0"/>
            <a:ext cx="6586443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3501411" cy="3998473"/>
          </a:xfrm>
        </p:spPr>
        <p:txBody>
          <a:bodyPr/>
          <a:lstStyle/>
          <a:p>
            <a:pPr algn="l"/>
            <a:r>
              <a:rPr lang="en-US" dirty="0" smtClean="0"/>
              <a:t>Primordial </a:t>
            </a:r>
            <a:r>
              <a:rPr lang="en-US" dirty="0" err="1" smtClean="0"/>
              <a:t>pions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sz="3200" dirty="0" smtClean="0"/>
              <a:t>pure hydro,</a:t>
            </a:r>
            <a:r>
              <a:rPr lang="en-US" sz="3200" dirty="0">
                <a:latin typeface="Symbol" pitchFamily="18" charset="2"/>
              </a:rPr>
              <a:t> </a:t>
            </a:r>
            <a:r>
              <a:rPr lang="en-US" sz="3200" dirty="0" smtClean="0">
                <a:latin typeface="Symbol" pitchFamily="18" charset="2"/>
              </a:rPr>
              <a:t/>
            </a:r>
            <a:br>
              <a:rPr lang="en-US" sz="3200" dirty="0" smtClean="0">
                <a:latin typeface="Symbol" pitchFamily="18" charset="2"/>
              </a:rPr>
            </a:br>
            <a:r>
              <a:rPr lang="en-US" sz="3200" dirty="0" smtClean="0">
                <a:latin typeface="Symbol" pitchFamily="18" charset="2"/>
              </a:rPr>
              <a:t>h</a:t>
            </a:r>
            <a:r>
              <a:rPr lang="en-US" sz="3200" dirty="0"/>
              <a:t>/s=1/4</a:t>
            </a:r>
            <a:r>
              <a:rPr lang="en-US" sz="3200" dirty="0">
                <a:latin typeface="Symbol" pitchFamily="18" charset="2"/>
              </a:rPr>
              <a:t>p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latin typeface="Symbol" pitchFamily="18" charset="2"/>
              </a:rPr>
              <a:t>t</a:t>
            </a:r>
            <a:r>
              <a:rPr lang="en-US" sz="3200" baseline="-25000" dirty="0"/>
              <a:t>0</a:t>
            </a:r>
            <a:r>
              <a:rPr lang="en-US" sz="3200" dirty="0"/>
              <a:t>=1 </a:t>
            </a:r>
            <a:r>
              <a:rPr lang="en-US" sz="3200" dirty="0" err="1"/>
              <a:t>fm</a:t>
            </a:r>
            <a:r>
              <a:rPr lang="en-US" sz="3200" dirty="0"/>
              <a:t>/c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</a:t>
            </a:r>
            <a:r>
              <a:rPr lang="en-US" sz="3200" baseline="-25000" dirty="0" smtClean="0"/>
              <a:t>F</a:t>
            </a:r>
            <a:r>
              <a:rPr lang="en-US" sz="3200" dirty="0" smtClean="0"/>
              <a:t>=150 MeV,</a:t>
            </a:r>
            <a:br>
              <a:rPr lang="en-US" sz="3200" dirty="0" smtClean="0"/>
            </a:br>
            <a:r>
              <a:rPr lang="en-US" sz="3200" dirty="0" smtClean="0"/>
              <a:t>high multiplicity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99105" y="6229475"/>
            <a:ext cx="252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arXiv:1312.4565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6258" y="4616333"/>
            <a:ext cx="2471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consistent with </a:t>
            </a:r>
            <a:br>
              <a:rPr lang="en-US" sz="2800" dirty="0"/>
            </a:br>
            <a:r>
              <a:rPr lang="en-US" sz="2800" dirty="0"/>
              <a:t>P. </a:t>
            </a:r>
            <a:r>
              <a:rPr lang="en-US" sz="2800" dirty="0" err="1"/>
              <a:t>Bozek’s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smtClean="0"/>
              <a:t>results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694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76200"/>
            <a:ext cx="3657600" cy="6678326"/>
            <a:chOff x="0" y="0"/>
            <a:chExt cx="4191000" cy="74403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9151" t="63542" r="19180" b="11458"/>
            <a:stretch>
              <a:fillRect/>
            </a:stretch>
          </p:blipFill>
          <p:spPr bwMode="auto">
            <a:xfrm>
              <a:off x="0" y="2362200"/>
              <a:ext cx="411162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2259" t="64193" r="55925" b="13532"/>
            <a:stretch>
              <a:fillRect/>
            </a:stretch>
          </p:blipFill>
          <p:spPr bwMode="auto">
            <a:xfrm>
              <a:off x="0" y="0"/>
              <a:ext cx="41148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6617" t="64774" r="11567" b="9375"/>
            <a:stretch>
              <a:fillRect/>
            </a:stretch>
          </p:blipFill>
          <p:spPr bwMode="auto">
            <a:xfrm>
              <a:off x="0" y="4648200"/>
              <a:ext cx="4191000" cy="279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5583772" y="152400"/>
            <a:ext cx="2735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He3 + Au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3844686" y="1143000"/>
            <a:ext cx="5146914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Strong T</a:t>
            </a:r>
            <a:r>
              <a:rPr lang="en-US" sz="2400" baseline="-25000" dirty="0" smtClean="0"/>
              <a:t>F</a:t>
            </a:r>
            <a:r>
              <a:rPr lang="en-US" sz="2400" dirty="0" smtClean="0"/>
              <a:t> dependence of v</a:t>
            </a:r>
            <a:r>
              <a:rPr lang="en-US" sz="2400" baseline="-25000" dirty="0" smtClean="0"/>
              <a:t>3 </a:t>
            </a:r>
            <a:r>
              <a:rPr lang="en-US" sz="2400" dirty="0" smtClean="0"/>
              <a:t>in pure hydro: if system does not live long enough, </a:t>
            </a:r>
            <a:r>
              <a:rPr lang="en-US" sz="2400" dirty="0" err="1" smtClean="0"/>
              <a:t>triangularity</a:t>
            </a:r>
            <a:r>
              <a:rPr lang="en-US" sz="2400" dirty="0" smtClean="0"/>
              <a:t> not translated into v3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Try to remediate by running hadron cascade after hydro (with </a:t>
            </a:r>
            <a:r>
              <a:rPr lang="en-US" sz="2400" dirty="0" err="1" smtClean="0"/>
              <a:t>Tf</a:t>
            </a:r>
            <a:r>
              <a:rPr lang="en-US" sz="2400" dirty="0" smtClean="0"/>
              <a:t>=170 MeV transition)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Finding: cascade does not boost the v3 much (large </a:t>
            </a:r>
            <a:r>
              <a:rPr lang="en-US" sz="2400" dirty="0">
                <a:latin typeface="Symbol" pitchFamily="18" charset="2"/>
              </a:rPr>
              <a:t>h</a:t>
            </a:r>
            <a:r>
              <a:rPr lang="en-US" sz="2400" dirty="0"/>
              <a:t>/</a:t>
            </a:r>
            <a:r>
              <a:rPr lang="en-US" sz="2400" dirty="0" smtClean="0"/>
              <a:t>s!)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solidFill>
                  <a:srgbClr val="FF6600"/>
                </a:solidFill>
              </a:rPr>
              <a:t>System does not have enough time, expect small (but measureable) v3 values!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638" y="2492463"/>
            <a:ext cx="132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Tf</a:t>
            </a:r>
            <a:r>
              <a:rPr lang="en-US" dirty="0" smtClean="0"/>
              <a:t>=150 MeV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1638" y="4590336"/>
            <a:ext cx="132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Tf</a:t>
            </a:r>
            <a:r>
              <a:rPr lang="en-US" dirty="0" smtClean="0"/>
              <a:t>=170 MeV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1638" y="440032"/>
            <a:ext cx="132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Tf</a:t>
            </a:r>
            <a:r>
              <a:rPr lang="en-US" dirty="0" smtClean="0"/>
              <a:t>=135 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6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Hydro+cascade</a:t>
            </a:r>
            <a:r>
              <a:rPr lang="en-US" dirty="0" smtClean="0"/>
              <a:t> model vs.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pic>
        <p:nvPicPr>
          <p:cNvPr id="6" name="Picture 5" descr="C:\Users\nagle\AppData\Local\Temp\figure_dau_scale63_0326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4665574" cy="3733800"/>
          </a:xfrm>
          <a:prstGeom prst="rect">
            <a:avLst/>
          </a:prstGeom>
          <a:noFill/>
        </p:spPr>
      </p:pic>
      <p:pic>
        <p:nvPicPr>
          <p:cNvPr id="9" name="Picture 2" descr="C:\Users\nagle\AppData\Local\Temp\figure_ppb_scale2.15x63_03272014_cross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667000"/>
            <a:ext cx="4760790" cy="381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15702" y="2362200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LHC </a:t>
            </a:r>
            <a:r>
              <a:rPr lang="en-US" sz="2400" dirty="0" err="1" smtClean="0"/>
              <a:t>p+Pb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2362200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RHIC </a:t>
            </a:r>
            <a:r>
              <a:rPr lang="en-US" sz="2400" dirty="0" err="1" smtClean="0"/>
              <a:t>d+Au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1" y="1447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U</a:t>
            </a:r>
            <a:r>
              <a:rPr lang="en-US" dirty="0" smtClean="0">
                <a:solidFill>
                  <a:schemeClr val="tx2"/>
                </a:solidFill>
              </a:rPr>
              <a:t>sing </a:t>
            </a:r>
            <a:r>
              <a:rPr lang="en-US" b="1" dirty="0" smtClean="0">
                <a:solidFill>
                  <a:schemeClr val="tx2"/>
                </a:solidFill>
              </a:rPr>
              <a:t>hydro </a:t>
            </a:r>
            <a:r>
              <a:rPr lang="en-US" b="1" dirty="0" smtClean="0">
                <a:solidFill>
                  <a:schemeClr val="tx2"/>
                </a:solidFill>
                <a:latin typeface="Symbol" pitchFamily="18" charset="2"/>
              </a:rPr>
              <a:t>h</a:t>
            </a:r>
            <a:r>
              <a:rPr lang="en-US" b="1" dirty="0" smtClean="0">
                <a:solidFill>
                  <a:schemeClr val="tx2"/>
                </a:solidFill>
              </a:rPr>
              <a:t>/s=1/4</a:t>
            </a:r>
            <a:r>
              <a:rPr lang="en-US" b="1" dirty="0" smtClean="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b="1" dirty="0" smtClean="0">
                <a:solidFill>
                  <a:schemeClr val="tx2"/>
                </a:solidFill>
              </a:rPr>
              <a:t>, </a:t>
            </a:r>
            <a:r>
              <a:rPr lang="en-US" b="1" dirty="0" smtClean="0">
                <a:solidFill>
                  <a:schemeClr val="tx2"/>
                </a:solidFill>
                <a:latin typeface="Symbol" pitchFamily="18" charset="2"/>
              </a:rPr>
              <a:t>t</a:t>
            </a:r>
            <a:r>
              <a:rPr lang="en-US" b="1" dirty="0" smtClean="0">
                <a:solidFill>
                  <a:schemeClr val="tx2"/>
                </a:solidFill>
              </a:rPr>
              <a:t>0=0.5fm/c, </a:t>
            </a:r>
            <a:r>
              <a:rPr lang="en-US" b="1" u="sng" dirty="0" err="1" smtClean="0">
                <a:solidFill>
                  <a:schemeClr val="tx2"/>
                </a:solidFill>
              </a:rPr>
              <a:t>Tfreeze</a:t>
            </a:r>
            <a:r>
              <a:rPr lang="en-US" b="1" u="sng" dirty="0" smtClean="0">
                <a:solidFill>
                  <a:schemeClr val="tx2"/>
                </a:solidFill>
              </a:rPr>
              <a:t> = 170 MeV</a:t>
            </a:r>
            <a:r>
              <a:rPr lang="en-US" b="1" dirty="0" smtClean="0">
                <a:solidFill>
                  <a:schemeClr val="tx2"/>
                </a:solidFill>
              </a:rPr>
              <a:t>, then cascade </a:t>
            </a:r>
            <a:r>
              <a:rPr lang="en-US" dirty="0" smtClean="0">
                <a:solidFill>
                  <a:schemeClr val="tx2"/>
                </a:solidFill>
              </a:rPr>
              <a:t>and the right initial energy deposited, we get reasonable </a:t>
            </a:r>
            <a:r>
              <a:rPr lang="en-US" dirty="0" err="1" smtClean="0">
                <a:solidFill>
                  <a:schemeClr val="tx2"/>
                </a:solidFill>
              </a:rPr>
              <a:t>d+Au</a:t>
            </a:r>
            <a:r>
              <a:rPr lang="en-US" dirty="0" smtClean="0">
                <a:solidFill>
                  <a:schemeClr val="tx2"/>
                </a:solidFill>
              </a:rPr>
              <a:t> (RHIC) and </a:t>
            </a:r>
            <a:r>
              <a:rPr lang="en-US" dirty="0" err="1" smtClean="0">
                <a:solidFill>
                  <a:schemeClr val="tx2"/>
                </a:solidFill>
              </a:rPr>
              <a:t>p+Pb</a:t>
            </a:r>
            <a:r>
              <a:rPr lang="en-US" dirty="0" smtClean="0">
                <a:solidFill>
                  <a:schemeClr val="tx2"/>
                </a:solidFill>
              </a:rPr>
              <a:t> (LHC) v2 results.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2094131"/>
            <a:ext cx="367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other groups run pure hydro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9653" y="5096843"/>
            <a:ext cx="187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PHENIX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67205" y="3756228"/>
            <a:ext cx="187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ALICE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9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</a:t>
            </a:r>
            <a:r>
              <a:rPr lang="en-US" dirty="0" err="1" smtClean="0"/>
              <a:t>AdS</a:t>
            </a:r>
            <a:r>
              <a:rPr lang="en-US" dirty="0" smtClean="0"/>
              <a:t>/Hydro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 from equilibrium evolution extremely hard in QCD at large coupling</a:t>
            </a:r>
          </a:p>
          <a:p>
            <a:r>
              <a:rPr lang="en-US" dirty="0" smtClean="0"/>
              <a:t>‘Easy’ for N=4 SYM</a:t>
            </a:r>
          </a:p>
          <a:p>
            <a:r>
              <a:rPr lang="en-US" dirty="0" smtClean="0"/>
              <a:t>Recipe: replace collision process/pre-equilibrium evolution in QCD by N=4 SYM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2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Hydro+cascade</a:t>
            </a:r>
            <a:r>
              <a:rPr lang="en-US" dirty="0" smtClean="0"/>
              <a:t> model vs.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1" y="1447800"/>
            <a:ext cx="158321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Model gives reasonable agreement with LHC v2 and v3 data for </a:t>
            </a:r>
            <a:r>
              <a:rPr lang="en-US" dirty="0" err="1" smtClean="0">
                <a:solidFill>
                  <a:schemeClr val="tx2"/>
                </a:solidFill>
              </a:rPr>
              <a:t>p+Pb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15625" r="29722" b="11458"/>
          <a:stretch>
            <a:fillRect/>
          </a:stretch>
        </p:blipFill>
        <p:spPr bwMode="auto">
          <a:xfrm>
            <a:off x="2857500" y="1199989"/>
            <a:ext cx="6324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48949" y="2608485"/>
            <a:ext cx="187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CMS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4787944"/>
            <a:ext cx="1857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IP-Glasma+MUSIC</a:t>
            </a:r>
            <a:r>
              <a:rPr lang="en-US" dirty="0" smtClean="0"/>
              <a:t> does not!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5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B0FC-1603-4224-8ECF-ED572127CF62}" type="datetime1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9631-B609-4739-9873-18B0E5E0869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71" t="17708" r="1025" b="34375"/>
          <a:stretch>
            <a:fillRect/>
          </a:stretch>
        </p:blipFill>
        <p:spPr bwMode="auto">
          <a:xfrm>
            <a:off x="0" y="1536918"/>
            <a:ext cx="9144000" cy="251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0"/>
            <a:ext cx="77820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Full viscous hydro (T</a:t>
            </a:r>
            <a:r>
              <a:rPr lang="en-US" sz="2800" baseline="-25000" dirty="0"/>
              <a:t>F</a:t>
            </a:r>
            <a:r>
              <a:rPr lang="en-US" sz="2800" dirty="0" smtClean="0"/>
              <a:t>=170 MeV) + </a:t>
            </a:r>
            <a:r>
              <a:rPr lang="en-US" sz="2800" dirty="0" err="1" smtClean="0"/>
              <a:t>hadronic</a:t>
            </a:r>
            <a:r>
              <a:rPr lang="en-US" sz="2800" dirty="0" smtClean="0"/>
              <a:t> cascade</a:t>
            </a:r>
          </a:p>
          <a:p>
            <a:pPr algn="ctr"/>
            <a:r>
              <a:rPr lang="en-US" sz="2800" dirty="0" smtClean="0"/>
              <a:t>Now for </a:t>
            </a:r>
            <a:r>
              <a:rPr lang="en-US" sz="2800" b="1" dirty="0" smtClean="0">
                <a:solidFill>
                  <a:schemeClr val="accent1"/>
                </a:solidFill>
              </a:rPr>
              <a:t>He3+Au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/>
              <a:t>d+Au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p+Au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7782" y="1613118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v2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63782" y="1613118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v3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49782" y="1689318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05800" y="1689318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v3</a:t>
            </a:r>
            <a:endParaRPr lang="en-US" sz="2400" dirty="0"/>
          </a:p>
        </p:txBody>
      </p:sp>
      <p:sp>
        <p:nvSpPr>
          <p:cNvPr id="12" name="Right Brace 11"/>
          <p:cNvSpPr/>
          <p:nvPr/>
        </p:nvSpPr>
        <p:spPr>
          <a:xfrm rot="16200000">
            <a:off x="2057400" y="-901482"/>
            <a:ext cx="457200" cy="457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16200000">
            <a:off x="6629400" y="-901481"/>
            <a:ext cx="457200" cy="457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88476" y="833735"/>
            <a:ext cx="231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Hydro </a:t>
            </a:r>
            <a:r>
              <a:rPr lang="en-US" sz="2400" dirty="0" smtClean="0">
                <a:latin typeface="Symbol" pitchFamily="18" charset="2"/>
              </a:rPr>
              <a:t>h</a:t>
            </a:r>
            <a:r>
              <a:rPr lang="en-US" sz="2400" dirty="0" smtClean="0"/>
              <a:t>/s = 1/4</a:t>
            </a:r>
            <a:r>
              <a:rPr lang="en-US" sz="2400" dirty="0" smtClean="0">
                <a:latin typeface="Symbol" pitchFamily="18" charset="2"/>
              </a:rPr>
              <a:t>p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838200"/>
            <a:ext cx="254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Hydro </a:t>
            </a:r>
            <a:r>
              <a:rPr lang="en-US" sz="2400" dirty="0" smtClean="0">
                <a:latin typeface="Symbol" pitchFamily="18" charset="2"/>
              </a:rPr>
              <a:t>h</a:t>
            </a:r>
            <a:r>
              <a:rPr lang="en-US" sz="2400" dirty="0" smtClean="0"/>
              <a:t>/s = 0.2/4</a:t>
            </a:r>
            <a:r>
              <a:rPr lang="en-US" sz="2400" dirty="0" smtClean="0">
                <a:latin typeface="Symbol" pitchFamily="18" charset="2"/>
              </a:rPr>
              <a:t>p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1148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Ordering between systems is preserved, but the </a:t>
            </a:r>
          </a:p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values are smaller than in the original </a:t>
            </a:r>
            <a:r>
              <a:rPr lang="en-US" sz="2800" dirty="0" err="1" smtClean="0"/>
              <a:t>arXiv</a:t>
            </a:r>
            <a:r>
              <a:rPr lang="en-US" sz="2800" dirty="0" smtClean="0"/>
              <a:t> paper where hydrodynamics was run down to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fo</a:t>
            </a:r>
            <a:r>
              <a:rPr lang="en-US" sz="2800" dirty="0" smtClean="0"/>
              <a:t> = 150 </a:t>
            </a:r>
            <a:r>
              <a:rPr lang="en-US" sz="2800" dirty="0" err="1" smtClean="0"/>
              <a:t>MeV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For </a:t>
            </a:r>
            <a:r>
              <a:rPr lang="en-US" sz="2800" dirty="0" smtClean="0">
                <a:latin typeface="Symbol" pitchFamily="18" charset="2"/>
              </a:rPr>
              <a:t>h</a:t>
            </a:r>
            <a:r>
              <a:rPr lang="en-US" sz="2800" dirty="0" smtClean="0"/>
              <a:t>/s=1/4</a:t>
            </a:r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dirty="0" smtClean="0"/>
              <a:t>, He3+Au 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at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=2GeV is 3% instead of </a:t>
            </a:r>
          </a:p>
          <a:p>
            <a:pPr algn="ctr"/>
            <a:r>
              <a:rPr lang="en-US" sz="2800" dirty="0" smtClean="0"/>
              <a:t>original 7% (in pure hydro from </a:t>
            </a:r>
            <a:r>
              <a:rPr lang="en-US" sz="2800" dirty="0" err="1" smtClean="0"/>
              <a:t>arXiv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065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system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26" y="1600200"/>
            <a:ext cx="8686800" cy="4525963"/>
          </a:xfrm>
        </p:spPr>
        <p:txBody>
          <a:bodyPr/>
          <a:lstStyle/>
          <a:p>
            <a:r>
              <a:rPr lang="en-US" dirty="0" smtClean="0"/>
              <a:t>Small systems flow if hot enough (‘high’ </a:t>
            </a:r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)</a:t>
            </a:r>
          </a:p>
          <a:p>
            <a:r>
              <a:rPr lang="en-US" dirty="0" smtClean="0"/>
              <a:t>Hydro models strained, signals of hydro breaking down?</a:t>
            </a:r>
          </a:p>
          <a:p>
            <a:r>
              <a:rPr lang="en-US" dirty="0" smtClean="0"/>
              <a:t>Comparing </a:t>
            </a:r>
            <a:r>
              <a:rPr lang="en-US" dirty="0" err="1" smtClean="0"/>
              <a:t>p+A</a:t>
            </a:r>
            <a:r>
              <a:rPr lang="en-US" dirty="0" smtClean="0"/>
              <a:t>, </a:t>
            </a:r>
            <a:r>
              <a:rPr lang="en-US" dirty="0" err="1" smtClean="0"/>
              <a:t>d+A</a:t>
            </a:r>
            <a:r>
              <a:rPr lang="en-US" dirty="0"/>
              <a:t> </a:t>
            </a:r>
            <a:r>
              <a:rPr lang="en-US" dirty="0" smtClean="0"/>
              <a:t>and He</a:t>
            </a:r>
            <a:r>
              <a:rPr lang="en-US" baseline="30000" dirty="0" smtClean="0"/>
              <a:t>3</a:t>
            </a:r>
            <a:r>
              <a:rPr lang="en-US" dirty="0" smtClean="0"/>
              <a:t>+A may help unfold initial state/medium ambiguities</a:t>
            </a:r>
          </a:p>
          <a:p>
            <a:r>
              <a:rPr lang="en-US" dirty="0"/>
              <a:t>He</a:t>
            </a:r>
            <a:r>
              <a:rPr lang="en-US" baseline="30000" dirty="0"/>
              <a:t>3</a:t>
            </a:r>
            <a:r>
              <a:rPr lang="en-US" dirty="0"/>
              <a:t>+</a:t>
            </a:r>
            <a:r>
              <a:rPr lang="en-US" dirty="0" smtClean="0"/>
              <a:t>A: Run</a:t>
            </a:r>
            <a:r>
              <a:rPr lang="en-US" dirty="0" smtClean="0"/>
              <a:t>-14 @ RHIC </a:t>
            </a:r>
            <a:r>
              <a:rPr lang="en-US" dirty="0" smtClean="0"/>
              <a:t>(THIS WEEK!)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1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Boltzmann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pic>
        <p:nvPicPr>
          <p:cNvPr id="5" name="Picture 4" descr="Screen Shot 2014-06-17 at 2.56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83" y="1782233"/>
            <a:ext cx="5422900" cy="96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6667" y="2747433"/>
            <a:ext cx="7840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In the limit of </a:t>
            </a:r>
            <a:r>
              <a:rPr lang="en-US" sz="2800" dirty="0" err="1" smtClean="0"/>
              <a:t>τ</a:t>
            </a:r>
            <a:r>
              <a:rPr lang="en-US" sz="2800" dirty="0" smtClean="0"/>
              <a:t>-&gt;0, Boltzmann equation corresponds to hydrodynamics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BUT: it’s 3+3+1 evolution, very expensive!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Idea: sparsely discretize 3 velocity dimensions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945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Boltzmann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pic>
        <p:nvPicPr>
          <p:cNvPr id="7" name="Picture 6" descr="Screen Shot 2014-06-17 at 2.58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1" y="2268011"/>
            <a:ext cx="5880100" cy="83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0951" y="1744791"/>
            <a:ext cx="651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Expand f in terms of polynomials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03351" y="3463524"/>
            <a:ext cx="6517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Require certain integrals to be exactly representable as sums</a:t>
            </a:r>
            <a:endParaRPr lang="en-US" sz="2800" dirty="0"/>
          </a:p>
        </p:txBody>
      </p:sp>
      <p:pic>
        <p:nvPicPr>
          <p:cNvPr id="11" name="Picture 10" descr="Screen Shot 2014-06-17 at 3.03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1" y="4578350"/>
            <a:ext cx="40132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2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relativistic hydro, only need T</a:t>
            </a:r>
            <a:r>
              <a:rPr lang="en-US" baseline="30000" dirty="0" smtClean="0"/>
              <a:t>ab</a:t>
            </a:r>
            <a:r>
              <a:rPr lang="en-US" dirty="0" smtClean="0"/>
              <a:t> </a:t>
            </a:r>
          </a:p>
          <a:p>
            <a:r>
              <a:rPr lang="en-US" dirty="0" smtClean="0"/>
              <a:t>Very restricted subset of integrals over polynomials</a:t>
            </a:r>
          </a:p>
          <a:p>
            <a:r>
              <a:rPr lang="en-US" dirty="0" smtClean="0"/>
              <a:t>Small number of polynomials needed</a:t>
            </a:r>
          </a:p>
          <a:p>
            <a:r>
              <a:rPr lang="en-US" dirty="0" smtClean="0"/>
              <a:t>Implies small number of velocity vectors are enough</a:t>
            </a:r>
          </a:p>
          <a:p>
            <a:r>
              <a:rPr lang="en-US" dirty="0" smtClean="0"/>
              <a:t>Can find ‘optimal’ set of velocity vectors by using quadrature rules to get integrals represented as sums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D3S18 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310467" cy="4065868"/>
          </a:xfrm>
        </p:spPr>
        <p:txBody>
          <a:bodyPr/>
          <a:lstStyle/>
          <a:p>
            <a:r>
              <a:rPr lang="en-US" dirty="0" smtClean="0"/>
              <a:t>Massless particles: 18 lattice vectors enough to fiducially reproduce hydro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pic>
        <p:nvPicPr>
          <p:cNvPr id="5" name="Picture 4" descr="Screen Shot 2014-06-17 at 3.07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66" y="1346200"/>
            <a:ext cx="5185833" cy="43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7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Instabilities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pratice</a:t>
            </a:r>
            <a:r>
              <a:rPr lang="en-US" dirty="0" smtClean="0"/>
              <a:t>, expansion is stopped at finite 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While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eq</a:t>
            </a:r>
            <a:r>
              <a:rPr lang="en-US" dirty="0" smtClean="0"/>
              <a:t> is strictly positive, polynomial expansion is not</a:t>
            </a:r>
          </a:p>
          <a:p>
            <a:r>
              <a:rPr lang="en-US" dirty="0" smtClean="0"/>
              <a:t>Leads to instability in LB evolution; easy to understand via entropy (f log f) no longer following H theorem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pic>
        <p:nvPicPr>
          <p:cNvPr id="5" name="Picture 4" descr="Screen Shot 2014-06-17 at 2.58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1" y="2268011"/>
            <a:ext cx="58801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2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instabilities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pic>
        <p:nvPicPr>
          <p:cNvPr id="5" name="Picture 4" descr="Screen Shot 2014-06-17 at 3.1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04950"/>
            <a:ext cx="7289800" cy="461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5667" y="4191000"/>
            <a:ext cx="8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97400" y="1156028"/>
            <a:ext cx="171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</a:t>
            </a:r>
            <a:r>
              <a:rPr lang="en-US" sz="2800" baseline="-25000" dirty="0" err="1" smtClean="0"/>
              <a:t>eq</a:t>
            </a:r>
            <a:r>
              <a:rPr lang="en-US" sz="2800" dirty="0" smtClean="0"/>
              <a:t>(v)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084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Stabilize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I spent several months trying to implement non-relativistic LB fix to relativistic case: ‘entropic stabilization’</a:t>
            </a:r>
          </a:p>
          <a:p>
            <a:r>
              <a:rPr lang="en-US" dirty="0" smtClean="0"/>
              <a:t>Basic idea: add terms to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eq</a:t>
            </a:r>
            <a:r>
              <a:rPr lang="en-US" dirty="0" smtClean="0"/>
              <a:t> that are non-hydrodynamic polynomials (don’t change hydro)</a:t>
            </a:r>
            <a:r>
              <a:rPr lang="en-US" baseline="-25000" dirty="0" smtClean="0"/>
              <a:t> </a:t>
            </a:r>
            <a:r>
              <a:rPr lang="en-US" dirty="0" smtClean="0"/>
              <a:t>with coefficients to make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eq</a:t>
            </a:r>
            <a:r>
              <a:rPr lang="en-US" dirty="0" smtClean="0"/>
              <a:t> positive definite</a:t>
            </a:r>
          </a:p>
          <a:p>
            <a:r>
              <a:rPr lang="en-US" dirty="0" smtClean="0"/>
              <a:t>Upshot: it works up to v~0.55, but fails at high v</a:t>
            </a:r>
          </a:p>
          <a:p>
            <a:r>
              <a:rPr lang="en-US" dirty="0" smtClean="0"/>
              <a:t>The end of LB for heavy-ion collisions???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201"/>
            <a:ext cx="8229600" cy="58727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 ‘issues’ of N=4 SYM may not be so bad:</a:t>
            </a:r>
          </a:p>
          <a:p>
            <a:r>
              <a:rPr lang="en-US" dirty="0" smtClean="0"/>
              <a:t>While QCD is not conformal, we apply our model only at T&gt;400 MeV where c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~0.3</a:t>
            </a:r>
          </a:p>
          <a:p>
            <a:r>
              <a:rPr lang="en-US" dirty="0" smtClean="0"/>
              <a:t>QCD is confining but at T~170 MeV, much below the scale we stop applying our model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c</a:t>
            </a:r>
            <a:r>
              <a:rPr lang="en-US" dirty="0"/>
              <a:t>=</a:t>
            </a:r>
            <a:r>
              <a:rPr lang="en-US" dirty="0" smtClean="0"/>
              <a:t>∞ may not be such a bad description of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=3 in view of success of large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QCD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So if we’re interested in the bulk dynamics of a gauge theory at strong coupling, </a:t>
            </a:r>
            <a:r>
              <a:rPr lang="en-US" dirty="0" err="1" smtClean="0"/>
              <a:t>AdS</a:t>
            </a:r>
            <a:r>
              <a:rPr lang="en-US" dirty="0" smtClean="0"/>
              <a:t>/CFT may even be quantitatively close to </a:t>
            </a:r>
            <a:r>
              <a:rPr lang="en-US" dirty="0" err="1" smtClean="0"/>
              <a:t>sQCD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8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Stabilize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 2-6, 2014: ‘Mini-workshop’ on Lattice Boltzmann at CU Boulder</a:t>
            </a:r>
          </a:p>
          <a:p>
            <a:r>
              <a:rPr lang="en-US" dirty="0" smtClean="0"/>
              <a:t>Miller Mendoza, ETH Zurich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eaches us new trick in  non-</a:t>
            </a:r>
            <a:r>
              <a:rPr lang="en-US" dirty="0" err="1" smtClean="0"/>
              <a:t>rel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LB: ‘f0’ stabilization</a:t>
            </a:r>
          </a:p>
          <a:p>
            <a:r>
              <a:rPr lang="en-US" dirty="0" smtClean="0"/>
              <a:t>Idea: add new velocity vector, v=(1,0,0,0) that takes up all the negative contribution</a:t>
            </a:r>
          </a:p>
          <a:p>
            <a:r>
              <a:rPr lang="en-US" dirty="0" smtClean="0"/>
              <a:t>This vector does not propagate negativity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pic>
        <p:nvPicPr>
          <p:cNvPr id="5" name="Picture 4" descr="Screen Shot 2014-06-17 at 3.19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2421466"/>
            <a:ext cx="18542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0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f0 stabilization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pic>
        <p:nvPicPr>
          <p:cNvPr id="5" name="Picture 4" descr="Screen Shot 2014-06-17 at 3.1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04950"/>
            <a:ext cx="7289800" cy="461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5667" y="4191000"/>
            <a:ext cx="8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97400" y="1156028"/>
            <a:ext cx="171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</a:t>
            </a:r>
            <a:r>
              <a:rPr lang="en-US" sz="2800" baseline="-25000" dirty="0" err="1" smtClean="0"/>
              <a:t>eq</a:t>
            </a:r>
            <a:r>
              <a:rPr lang="en-US" sz="2800" dirty="0" smtClean="0"/>
              <a:t>(v)</a:t>
            </a:r>
            <a:endParaRPr lang="en-US" sz="2800" dirty="0"/>
          </a:p>
        </p:txBody>
      </p:sp>
      <p:pic>
        <p:nvPicPr>
          <p:cNvPr id="3" name="Picture 2" descr="Screen Shot 2014-06-17 at 3.23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679248"/>
            <a:ext cx="72390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0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Boltzmann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Elegant new algorithm for relativistic hydro with large gradients/viscosities</a:t>
            </a:r>
          </a:p>
          <a:p>
            <a:r>
              <a:rPr lang="en-US" dirty="0" smtClean="0"/>
              <a:t>New problems: numerical instabilities (violation of H-theorem)</a:t>
            </a:r>
          </a:p>
          <a:p>
            <a:r>
              <a:rPr lang="en-US" dirty="0" smtClean="0"/>
              <a:t>New formulation (f0 stabilization) cures negative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eq</a:t>
            </a:r>
            <a:r>
              <a:rPr lang="en-US" dirty="0" smtClean="0"/>
              <a:t> entries, expect better stability</a:t>
            </a:r>
          </a:p>
          <a:p>
            <a:r>
              <a:rPr lang="en-US" dirty="0" smtClean="0"/>
              <a:t>Still needs lots of testing!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5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002" y="2299646"/>
            <a:ext cx="8229600" cy="1143000"/>
          </a:xfrm>
        </p:spPr>
        <p:txBody>
          <a:bodyPr/>
          <a:lstStyle/>
          <a:p>
            <a:r>
              <a:rPr lang="en-US" dirty="0" smtClean="0"/>
              <a:t>Bonus Material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5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cascade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by S. Pratt</a:t>
            </a:r>
          </a:p>
          <a:p>
            <a:r>
              <a:rPr lang="en-US" dirty="0" smtClean="0"/>
              <a:t>All resonances in PDB (masses &lt; 2.2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Switching temperature T=170 MeV (too high?)</a:t>
            </a:r>
          </a:p>
          <a:p>
            <a:r>
              <a:rPr lang="en-US" dirty="0" smtClean="0"/>
              <a:t>Implements decays under strong force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not only in high </a:t>
            </a:r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P. Romatschke, CU Boulder</a:t>
            </a:r>
            <a:endParaRPr lang="en-US"/>
          </a:p>
        </p:txBody>
      </p:sp>
      <p:pic>
        <p:nvPicPr>
          <p:cNvPr id="5" name="Picture 4" descr="Screen Shot 2014-05-15 at 11.13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" y="1417638"/>
            <a:ext cx="9144000" cy="3773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8253" y="5191352"/>
            <a:ext cx="449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U. Heinz’s talk @ ECT*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6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Ion Collisions as BH Collisions in AdS5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6274" cy="408137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we are willing to accept these ‘approximations’, then holographic renormalization lets us recast ‘nuclear collisions’ in 3+1d with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 shock wave collisions in AdS5: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3251200"/>
            <a:ext cx="12954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3251200"/>
            <a:ext cx="1295400" cy="342900"/>
          </a:xfrm>
          <a:prstGeom prst="rect">
            <a:avLst/>
          </a:prstGeom>
        </p:spPr>
      </p:pic>
      <p:pic>
        <p:nvPicPr>
          <p:cNvPr id="10" name="Picture 9" descr="eq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47" y="4587708"/>
            <a:ext cx="1295400" cy="342900"/>
          </a:xfrm>
          <a:prstGeom prst="rect">
            <a:avLst/>
          </a:prstGeom>
        </p:spPr>
      </p:pic>
      <p:pic>
        <p:nvPicPr>
          <p:cNvPr id="12" name="Picture 11" descr="eq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65" y="3089108"/>
            <a:ext cx="3085982" cy="742616"/>
          </a:xfrm>
          <a:prstGeom prst="rect">
            <a:avLst/>
          </a:prstGeom>
        </p:spPr>
      </p:pic>
      <p:pic>
        <p:nvPicPr>
          <p:cNvPr id="13" name="Picture 12" descr="eq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6" y="4290426"/>
            <a:ext cx="8080844" cy="1071145"/>
          </a:xfrm>
          <a:prstGeom prst="rect">
            <a:avLst/>
          </a:prstGeom>
        </p:spPr>
      </p:pic>
      <p:pic>
        <p:nvPicPr>
          <p:cNvPr id="14" name="Picture 13" descr="eq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96" y="5391316"/>
            <a:ext cx="3317751" cy="10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Ion Collisions as BH Collisions in AdS5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infinitely boosted ‘nuclei’ superimposed become two shock waves in gravity</a:t>
            </a:r>
          </a:p>
          <a:p>
            <a:r>
              <a:rPr lang="en-US" dirty="0" smtClean="0"/>
              <a:t>Extremely high-energy analogue of black-hole collisions (</a:t>
            </a:r>
            <a:r>
              <a:rPr lang="en-US" dirty="0" err="1" smtClean="0"/>
              <a:t>Aichelburg-Sexl</a:t>
            </a:r>
            <a:r>
              <a:rPr lang="en-US" dirty="0"/>
              <a:t> </a:t>
            </a:r>
            <a:r>
              <a:rPr lang="en-US" dirty="0" smtClean="0"/>
              <a:t>shock waves)</a:t>
            </a:r>
          </a:p>
          <a:p>
            <a:r>
              <a:rPr lang="en-US" dirty="0" smtClean="0"/>
              <a:t>Hard to treat collision process via numerical relativity</a:t>
            </a:r>
          </a:p>
          <a:p>
            <a:r>
              <a:rPr lang="en-US" dirty="0" smtClean="0"/>
              <a:t>Some insight may be gained analytically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5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Wave Collisions in AdS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Coordinate Transformation turns delta-functions into C</a:t>
            </a:r>
            <a:r>
              <a:rPr lang="en-US" baseline="-25000" dirty="0" smtClean="0"/>
              <a:t>2</a:t>
            </a:r>
            <a:r>
              <a:rPr lang="en-US" dirty="0" smtClean="0"/>
              <a:t> functions in the metric: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q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79" y="2735576"/>
            <a:ext cx="9144000" cy="865481"/>
          </a:xfrm>
          <a:prstGeom prst="rect">
            <a:avLst/>
          </a:prstGeom>
        </p:spPr>
      </p:pic>
      <p:pic>
        <p:nvPicPr>
          <p:cNvPr id="5" name="Picture 4" descr="eq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89" y="3850774"/>
            <a:ext cx="7264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8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pGR</a:t>
            </a:r>
            <a:r>
              <a:rPr lang="en-US" dirty="0" smtClean="0"/>
              <a:t> shock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53116" cy="4789905"/>
          </a:xfrm>
        </p:spPr>
        <p:txBody>
          <a:bodyPr/>
          <a:lstStyle/>
          <a:p>
            <a:r>
              <a:rPr lang="en-US" dirty="0" smtClean="0"/>
              <a:t>Analytic results predicts non-equilibrium ‘flow’: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Pre-equilibrium transverse flow is consistent with ideal hydro (with s=</a:t>
            </a:r>
            <a:r>
              <a:rPr lang="en-US" dirty="0" err="1"/>
              <a:t>ρ</a:t>
            </a:r>
            <a:r>
              <a:rPr lang="en-US" dirty="0"/>
              <a:t>(r</a:t>
            </a:r>
            <a:r>
              <a:rPr lang="en-US" dirty="0" smtClean="0"/>
              <a:t>))</a:t>
            </a:r>
          </a:p>
          <a:p>
            <a:r>
              <a:rPr lang="en-US" dirty="0" smtClean="0"/>
              <a:t>Pre-equilibrium energy density evolution is NOT consistent with hydro</a:t>
            </a:r>
          </a:p>
          <a:p>
            <a:endParaRPr lang="en-US" dirty="0"/>
          </a:p>
        </p:txBody>
      </p:sp>
      <p:pic>
        <p:nvPicPr>
          <p:cNvPr id="4" name="Picture 3" descr="eq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69" y="2448762"/>
            <a:ext cx="6756400" cy="85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8106" y="3257706"/>
            <a:ext cx="592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Grumiller&amp;PR</a:t>
            </a:r>
            <a:r>
              <a:rPr lang="en-US" sz="2800" dirty="0" smtClean="0"/>
              <a:t> 2008; PR &amp; Hogg 2013]</a:t>
            </a:r>
            <a:endParaRPr lang="en-US" sz="2800" dirty="0"/>
          </a:p>
        </p:txBody>
      </p:sp>
      <p:pic>
        <p:nvPicPr>
          <p:cNvPr id="8" name="Picture 7" descr="Screen Shot 2014-03-27 at 7.05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61" y="2625057"/>
            <a:ext cx="2120900" cy="353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56421" y="2588341"/>
            <a:ext cx="275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u</a:t>
            </a:r>
            <a:r>
              <a:rPr lang="en-US" sz="2400" baseline="30000" dirty="0" err="1" smtClean="0"/>
              <a:t>ξ</a:t>
            </a:r>
            <a:r>
              <a:rPr lang="en-US" sz="2400" dirty="0" smtClean="0"/>
              <a:t>=3 τ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ρ</a:t>
            </a:r>
            <a:r>
              <a:rPr lang="en-US" sz="2400" dirty="0" smtClean="0"/>
              <a:t>(r) </a:t>
            </a:r>
            <a:r>
              <a:rPr lang="en-US" sz="2400" dirty="0" err="1" smtClean="0"/>
              <a:t>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747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Wave Collisions in </a:t>
            </a:r>
            <a:r>
              <a:rPr lang="en-US" dirty="0" smtClean="0"/>
              <a:t>AdS</a:t>
            </a:r>
            <a:r>
              <a:rPr lang="en-US" baseline="-25000" dirty="0" smtClean="0"/>
              <a:t>5</a:t>
            </a:r>
            <a:r>
              <a:rPr lang="en-US" dirty="0" smtClean="0"/>
              <a:t>: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perturbative</a:t>
            </a:r>
            <a:r>
              <a:rPr lang="en-US" dirty="0" smtClean="0"/>
              <a:t> </a:t>
            </a:r>
            <a:r>
              <a:rPr lang="en-US" dirty="0"/>
              <a:t>GR (</a:t>
            </a:r>
            <a:r>
              <a:rPr lang="en-US" dirty="0" err="1"/>
              <a:t>pGR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24515"/>
          </a:xfrm>
        </p:spPr>
        <p:txBody>
          <a:bodyPr/>
          <a:lstStyle/>
          <a:p>
            <a:r>
              <a:rPr lang="en-US" dirty="0" smtClean="0"/>
              <a:t>Close to collision point u=0, v=0, may find line element after collision by solving Einstein Equations (‘early time perturbation theory’)</a:t>
            </a:r>
          </a:p>
          <a:p>
            <a:r>
              <a:rPr lang="en-US" dirty="0" smtClean="0"/>
              <a:t>Via </a:t>
            </a:r>
            <a:r>
              <a:rPr lang="en-US" dirty="0" err="1" smtClean="0"/>
              <a:t>AdS</a:t>
            </a:r>
            <a:r>
              <a:rPr lang="en-US" dirty="0" smtClean="0"/>
              <a:t>/CFT, can obtain information about QFT energy-momentum tensor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58169" y="4288925"/>
            <a:ext cx="592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Grumiller&amp;PR</a:t>
            </a:r>
            <a:r>
              <a:rPr lang="en-US" sz="2800" dirty="0" smtClean="0"/>
              <a:t> 2008; PR &amp; Hogg 2013]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7474" y="4865133"/>
            <a:ext cx="8836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Problem: Expansion uncontrolled close to horizon, would need to </a:t>
            </a:r>
            <a:r>
              <a:rPr lang="en-US" sz="2800" dirty="0" err="1" smtClean="0">
                <a:solidFill>
                  <a:srgbClr val="FF0000"/>
                </a:solidFill>
              </a:rPr>
              <a:t>resum</a:t>
            </a:r>
            <a:r>
              <a:rPr lang="en-US" sz="2800" dirty="0" smtClean="0">
                <a:solidFill>
                  <a:srgbClr val="FF0000"/>
                </a:solidFill>
              </a:rPr>
              <a:t> (see Bhattacharyya &amp; </a:t>
            </a:r>
            <a:r>
              <a:rPr lang="en-US" sz="2800" dirty="0" err="1" smtClean="0">
                <a:solidFill>
                  <a:srgbClr val="FF0000"/>
                </a:solidFill>
              </a:rPr>
              <a:t>Minwalla</a:t>
            </a:r>
            <a:r>
              <a:rPr lang="en-US" sz="2800" dirty="0" smtClean="0">
                <a:solidFill>
                  <a:srgbClr val="FF0000"/>
                </a:solidFill>
              </a:rPr>
              <a:t>, JHEP 909])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2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7477</TotalTime>
  <Words>1864</Words>
  <Application>Microsoft Macintosh PowerPoint</Application>
  <PresentationFormat>On-screen Show (4:3)</PresentationFormat>
  <Paragraphs>222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Theme</vt:lpstr>
      <vt:lpstr>Colorado group activities JET Collaboration Meeting</vt:lpstr>
      <vt:lpstr>Topics</vt:lpstr>
      <vt:lpstr>Matching AdS/Hydro</vt:lpstr>
      <vt:lpstr>PowerPoint Presentation</vt:lpstr>
      <vt:lpstr>Heavy Ion Collisions as BH Collisions in AdS5</vt:lpstr>
      <vt:lpstr>Heavy Ion Collisions as BH Collisions in AdS5</vt:lpstr>
      <vt:lpstr>Shock Wave Collisions in AdS5</vt:lpstr>
      <vt:lpstr>pGR shock collisions</vt:lpstr>
      <vt:lpstr>Shock Wave Collisions in AdS5:  perturbative GR (pGR)</vt:lpstr>
      <vt:lpstr>From pGR to full GR</vt:lpstr>
      <vt:lpstr>AdS+hydro+cascade</vt:lpstr>
      <vt:lpstr>AdS+hydro+cascade</vt:lpstr>
      <vt:lpstr>AdS+hydro+cascade</vt:lpstr>
      <vt:lpstr>AdS+hydro+cascade</vt:lpstr>
      <vt:lpstr>AdS+hydro+cascade</vt:lpstr>
      <vt:lpstr>Shocks with Transverse Profiles</vt:lpstr>
      <vt:lpstr>Shocks with Transverse Profiles</vt:lpstr>
      <vt:lpstr>Strong vs. Weak Coupling</vt:lpstr>
      <vt:lpstr>Matching AdS/hydro</vt:lpstr>
      <vt:lpstr>Small system flow: pA,dA and He3A</vt:lpstr>
      <vt:lpstr>Initial geometry in pA,dA and He3A</vt:lpstr>
      <vt:lpstr>Initial geometry in pA,dA and He3A</vt:lpstr>
      <vt:lpstr>Initial geometry in pA,dA and He3A</vt:lpstr>
      <vt:lpstr>ε2 in pA,dA and He3A</vt:lpstr>
      <vt:lpstr>ε3 in pA,dA and He3A</vt:lpstr>
      <vt:lpstr>Spatial to Momentum Conversion via viscous hydro</vt:lpstr>
      <vt:lpstr>Primordial pions,  pure hydro,  h/s=1/4p t0=1 fm/c TF=150 MeV, high multiplicity  </vt:lpstr>
      <vt:lpstr>PowerPoint Presentation</vt:lpstr>
      <vt:lpstr>Hydro+cascade model vs. data</vt:lpstr>
      <vt:lpstr>Hydro+cascade model vs. data</vt:lpstr>
      <vt:lpstr>PowerPoint Presentation</vt:lpstr>
      <vt:lpstr>Small system flow</vt:lpstr>
      <vt:lpstr>Lattice Boltzmann</vt:lpstr>
      <vt:lpstr>Lattice Boltzmann</vt:lpstr>
      <vt:lpstr>PowerPoint Presentation</vt:lpstr>
      <vt:lpstr>D3S18 lattice</vt:lpstr>
      <vt:lpstr>Numerical Instabilities</vt:lpstr>
      <vt:lpstr>Numerical instabilities</vt:lpstr>
      <vt:lpstr>Stabilize feq</vt:lpstr>
      <vt:lpstr>Stabilize feq</vt:lpstr>
      <vt:lpstr>f0 stabilization</vt:lpstr>
      <vt:lpstr>Lattice Boltzmann summary</vt:lpstr>
      <vt:lpstr>Bonus Material</vt:lpstr>
      <vt:lpstr>Details cascade</vt:lpstr>
      <vt:lpstr>Flow not only in high dN/dY</vt:lpstr>
    </vt:vector>
  </TitlesOfParts>
  <Company>CU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Exploiting intrinsic triangular geometry in relativistic He3+Au collisions to disentangle medium properties</dc:title>
  <dc:creator>Paul Romatschke</dc:creator>
  <cp:lastModifiedBy>Paul Romatschke</cp:lastModifiedBy>
  <cp:revision>37</cp:revision>
  <dcterms:created xsi:type="dcterms:W3CDTF">2014-05-09T12:52:43Z</dcterms:created>
  <dcterms:modified xsi:type="dcterms:W3CDTF">2014-06-18T17:45:55Z</dcterms:modified>
</cp:coreProperties>
</file>