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8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9.xml" ContentType="application/vnd.openxmlformats-officedocument.presentationml.notesSlide+xml"/>
  <Override PartName="/ppt/embeddings/oleObject11.bin" ContentType="application/vnd.openxmlformats-officedocument.oleObject"/>
  <Override PartName="/ppt/notesSlides/notesSlide10.xml" ContentType="application/vnd.openxmlformats-officedocument.presentationml.notesSlide+xml"/>
  <Override PartName="/ppt/embeddings/oleObject12.bin" ContentType="application/vnd.openxmlformats-officedocument.oleObject"/>
  <Override PartName="/ppt/notesSlides/notesSlide11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2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3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40" r:id="rId3"/>
    <p:sldId id="481" r:id="rId4"/>
    <p:sldId id="485" r:id="rId5"/>
    <p:sldId id="463" r:id="rId6"/>
    <p:sldId id="480" r:id="rId7"/>
    <p:sldId id="464" r:id="rId8"/>
    <p:sldId id="465" r:id="rId9"/>
    <p:sldId id="478" r:id="rId10"/>
    <p:sldId id="486" r:id="rId11"/>
    <p:sldId id="469" r:id="rId12"/>
    <p:sldId id="487" r:id="rId13"/>
    <p:sldId id="489" r:id="rId14"/>
    <p:sldId id="488" r:id="rId15"/>
    <p:sldId id="467" r:id="rId16"/>
    <p:sldId id="476" r:id="rId17"/>
    <p:sldId id="470" r:id="rId18"/>
    <p:sldId id="491" r:id="rId19"/>
    <p:sldId id="490" r:id="rId20"/>
    <p:sldId id="472" r:id="rId21"/>
    <p:sldId id="473" r:id="rId22"/>
    <p:sldId id="471" r:id="rId23"/>
    <p:sldId id="474" r:id="rId24"/>
    <p:sldId id="475" r:id="rId25"/>
    <p:sldId id="477" r:id="rId26"/>
  </p:sldIdLst>
  <p:sldSz cx="10077450" cy="7562850"/>
  <p:notesSz cx="7556500" cy="106918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660066"/>
    <a:srgbClr val="FF00FF"/>
    <a:srgbClr val="FF0000"/>
    <a:srgbClr val="FF0066"/>
    <a:srgbClr val="FF3399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3248" autoAdjust="0"/>
  </p:normalViewPr>
  <p:slideViewPr>
    <p:cSldViewPr>
      <p:cViewPr varScale="1">
        <p:scale>
          <a:sx n="57" d="100"/>
          <a:sy n="57" d="100"/>
        </p:scale>
        <p:origin x="-784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1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image" Target="../media/image15.emf"/><Relationship Id="rId2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2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98613" y="1004888"/>
            <a:ext cx="4575175" cy="3433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72025"/>
            <a:ext cx="5407025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73573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8613" y="1004888"/>
            <a:ext cx="4575175" cy="3433762"/>
          </a:xfrm>
          <a:ln/>
        </p:spPr>
      </p:sp>
      <p:sp>
        <p:nvSpPr>
          <p:cNvPr id="4099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fQGP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cannot describe slope; </a:t>
            </a:r>
            <a:r>
              <a:rPr lang="en-US" baseline="0" dirty="0" err="1" smtClean="0"/>
              <a:t>fQGP</a:t>
            </a:r>
            <a:r>
              <a:rPr lang="en-US" baseline="0" dirty="0" smtClean="0"/>
              <a:t> at T&lt;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&gt; cannot describe magnitude.</a:t>
            </a:r>
          </a:p>
          <a:p>
            <a:r>
              <a:rPr lang="en-US" baseline="0" dirty="0" err="1" smtClean="0"/>
              <a:t>fquantum</a:t>
            </a:r>
            <a:r>
              <a:rPr lang="en-US" baseline="0" dirty="0" smtClean="0"/>
              <a:t> is only </a:t>
            </a:r>
            <a:r>
              <a:rPr lang="en-US" baseline="0" dirty="0" err="1" smtClean="0"/>
              <a:t>dfferent</a:t>
            </a:r>
            <a:r>
              <a:rPr lang="en-US" baseline="0" dirty="0" smtClean="0"/>
              <a:t> at very low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and cannot describe the over-population.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35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 smtClean="0"/>
              <a:t>For</a:t>
            </a:r>
            <a:r>
              <a:rPr lang="en-US" baseline="0" dirty="0" smtClean="0"/>
              <a:t> quantum distribution: </a:t>
            </a:r>
            <a:r>
              <a:rPr lang="en-US" baseline="0" dirty="0" err="1" smtClean="0"/>
              <a:t>gamma_q</a:t>
            </a:r>
            <a:r>
              <a:rPr lang="en-US" baseline="0" dirty="0" smtClean="0"/>
              <a:t> in [0,2]? Better to use Fermi energy instead of </a:t>
            </a:r>
            <a:r>
              <a:rPr lang="en-US" baseline="0" dirty="0" err="1" smtClean="0"/>
              <a:t>gamma_q</a:t>
            </a:r>
            <a:r>
              <a:rPr lang="en-US" baseline="0" dirty="0" smtClean="0"/>
              <a:t>?</a:t>
            </a: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 err="1" smtClean="0"/>
              <a:t>Gamma_g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[23.1, 25.1]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for a) and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[11.1, 13.1] for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b) using quantum f(p);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[24.9, 27.2] for a) and [11.9, 14.2] for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b) using Boltzmann f(p).</a:t>
            </a: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6179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Mu_g</a:t>
            </a:r>
            <a:r>
              <a:rPr lang="en-US" dirty="0" smtClean="0"/>
              <a:t> is up to 1GeV.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07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8613" y="1004888"/>
            <a:ext cx="4575175" cy="343376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set upper limit</a:t>
            </a:r>
            <a:r>
              <a:rPr lang="en-US" baseline="0" dirty="0" smtClean="0"/>
              <a:t> on</a:t>
            </a:r>
            <a:r>
              <a:rPr lang="en-US" dirty="0" smtClean="0"/>
              <a:t> the strangeness quark</a:t>
            </a:r>
            <a:r>
              <a:rPr lang="en-US" baseline="0" dirty="0" smtClean="0"/>
              <a:t> suppression factor as 0.4.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6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see the decrease</a:t>
            </a:r>
            <a:r>
              <a:rPr lang="en-US" baseline="0" dirty="0" smtClean="0"/>
              <a:t> of flow in the inner part (|x|&lt;5fm)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29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 smtClean="0"/>
              <a:t>Note: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Nf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= 3 quantum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distributions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 would give n≃5.24T^3 and </a:t>
            </a:r>
            <a:r>
              <a:rPr lang="en-US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ε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=15.6T^4,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which are very close to the relations n≃5.27T^3 and ε≃15.8T^4 when the Boltzmann distribution is used for massless </a:t>
            </a:r>
            <a:r>
              <a:rPr lang="en-US" sz="1200" kern="1200" dirty="0" err="1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partons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ＭＳ Ｐゴシック" charset="0"/>
              </a:rPr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27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is good within 6% </a:t>
            </a:r>
            <a:r>
              <a:rPr lang="en-US" dirty="0" smtClean="0"/>
              <a:t>in the dense phase (T&gt;100MeV).</a:t>
            </a:r>
          </a:p>
          <a:p>
            <a:r>
              <a:rPr lang="en-US" dirty="0" smtClean="0"/>
              <a:t>So we will focus 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and T&lt;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&gt; now, not Tn.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4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T&lt;</a:t>
            </a:r>
            <a:r>
              <a:rPr lang="en-US" dirty="0" err="1" smtClean="0"/>
              <a:t>pT</a:t>
            </a:r>
            <a:r>
              <a:rPr lang="en-US" dirty="0" smtClean="0"/>
              <a:t>&gt;</a:t>
            </a:r>
            <a:r>
              <a:rPr lang="en-US" baseline="0" dirty="0" smtClean="0"/>
              <a:t> is quite flat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0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see that T&lt;</a:t>
            </a:r>
            <a:r>
              <a:rPr lang="en-US" dirty="0" err="1" smtClean="0"/>
              <a:t>pt</a:t>
            </a:r>
            <a:r>
              <a:rPr lang="en-US" dirty="0" smtClean="0"/>
              <a:t>&gt; does</a:t>
            </a:r>
            <a:r>
              <a:rPr lang="en-US" baseline="0" dirty="0" smtClean="0"/>
              <a:t> not change much with centrality (in the inner part);</a:t>
            </a:r>
          </a:p>
          <a:p>
            <a:r>
              <a:rPr lang="en-US" baseline="0" dirty="0" smtClean="0"/>
              <a:t>It just gets narrower in 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6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T&lt;</a:t>
            </a:r>
            <a:r>
              <a:rPr lang="en-US" dirty="0" err="1" smtClean="0"/>
              <a:t>pT</a:t>
            </a:r>
            <a:r>
              <a:rPr lang="en-US" dirty="0" smtClean="0"/>
              <a:t>&gt;</a:t>
            </a:r>
            <a:r>
              <a:rPr lang="en-US" baseline="0" dirty="0" smtClean="0"/>
              <a:t> is quite flat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06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e=1.05 </a:t>
            </a:r>
            <a:r>
              <a:rPr lang="en-US" dirty="0" err="1" smtClean="0"/>
              <a:t>GeV</a:t>
            </a:r>
            <a:r>
              <a:rPr lang="en-US" dirty="0" smtClean="0"/>
              <a:t>/fm3</a:t>
            </a:r>
            <a:r>
              <a:rPr lang="en-US" baseline="0" dirty="0" smtClean="0"/>
              <a:t> corresponds to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=150MeV (for </a:t>
            </a:r>
            <a:r>
              <a:rPr lang="en-US" baseline="0" dirty="0" err="1" smtClean="0"/>
              <a:t>Nf</a:t>
            </a:r>
            <a:r>
              <a:rPr lang="en-US" baseline="0" dirty="0" smtClean="0"/>
              <a:t>=3).</a:t>
            </a:r>
          </a:p>
          <a:p>
            <a:r>
              <a:rPr lang="en-US" baseline="0" dirty="0" smtClean="0"/>
              <a:t>At t=3fm/c, over-p cells=QGP cells.</a:t>
            </a:r>
          </a:p>
        </p:txBody>
      </p:sp>
    </p:spTree>
    <p:extLst>
      <p:ext uri="{BB962C8B-B14F-4D97-AF65-F5344CB8AC3E}">
        <p14:creationId xmlns:p14="http://schemas.microsoft.com/office/powerpoint/2010/main" val="289090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3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3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2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2963" y="627063"/>
            <a:ext cx="2151062" cy="6237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0788" cy="6237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3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604250" cy="1262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06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39775" y="627063"/>
            <a:ext cx="8604250" cy="623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3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6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1" y="4859341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1" y="3205166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29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8" y="2101850"/>
            <a:ext cx="422592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592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8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8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91" y="1692278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91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2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81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1628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8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1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9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6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8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03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3"/>
            <a:ext cx="10104120" cy="733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7267579"/>
            <a:ext cx="10104120" cy="323849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4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8725" y="2181225"/>
            <a:ext cx="86042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85725" y="7252871"/>
            <a:ext cx="98298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0" i="0" kern="1200" baseline="0" dirty="0" smtClean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1600" b="0" i="0" kern="1200" dirty="0" smtClean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JET Collaboration</a:t>
            </a:r>
            <a:r>
              <a:rPr lang="en-US" sz="1600" b="0" i="0" kern="1200" baseline="0" dirty="0" smtClean="0">
                <a:solidFill>
                  <a:srgbClr val="8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Meeting	</a:t>
            </a:r>
            <a:r>
              <a:rPr lang="en-US" altLang="zh-CN" sz="1600" b="0" i="0" dirty="0" smtClean="0">
                <a:solidFill>
                  <a:srgbClr val="800000"/>
                </a:solidFill>
                <a:ea typeface="宋体" charset="0"/>
                <a:cs typeface="宋体" charset="0"/>
              </a:rPr>
              <a:t>	    June 17-18, 2014, UC-Davis				</a:t>
            </a:r>
            <a:fld id="{B0F3FC55-FF52-FE43-9C08-B0FC6D702AB6}" type="slidenum">
              <a:rPr lang="en-US" altLang="zh-CN" sz="1600" b="0" i="0" smtClean="0">
                <a:solidFill>
                  <a:srgbClr val="800000"/>
                </a:solidFill>
                <a:ea typeface="宋体" charset="0"/>
                <a:cs typeface="宋体" charset="0"/>
              </a:rPr>
              <a:t>‹#›</a:t>
            </a:fld>
            <a:r>
              <a:rPr lang="en-US" altLang="zh-CN" sz="1600" b="0" i="0" dirty="0" smtClean="0">
                <a:solidFill>
                  <a:srgbClr val="800000"/>
                </a:solidFill>
                <a:ea typeface="宋体" charset="0"/>
                <a:cs typeface="宋体" charset="0"/>
              </a:rPr>
              <a:t>/25</a:t>
            </a:r>
            <a:endParaRPr lang="en-US" sz="1600" b="0" i="0" dirty="0">
              <a:solidFill>
                <a:srgbClr val="8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lnSpc>
          <a:spcPts val="2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lnSpc>
          <a:spcPts val="2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lnSpc>
          <a:spcPts val="2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lnSpc>
          <a:spcPts val="2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lnSpc>
          <a:spcPts val="2475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charset="0"/>
          <a:ea typeface="ＭＳ Ｐゴシック" charset="0"/>
          <a:cs typeface="ＭＳ Ｐゴシック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0"/>
        </a:defRPr>
      </a:lvl9pPr>
    </p:titleStyle>
    <p:bodyStyle>
      <a:lvl1pPr marL="431800" indent="-323850" algn="l" defTabSz="457200" rtl="0" eaLnBrk="0" fontAlgn="base" hangingPunct="0">
        <a:lnSpc>
          <a:spcPts val="2475"/>
        </a:lnSpc>
        <a:spcBef>
          <a:spcPct val="0"/>
        </a:spcBef>
        <a:spcAft>
          <a:spcPts val="1413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863600" indent="-287338" algn="l" defTabSz="457200" rtl="0" eaLnBrk="0" fontAlgn="base" hangingPunct="0">
        <a:lnSpc>
          <a:spcPts val="2475"/>
        </a:lnSpc>
        <a:spcBef>
          <a:spcPct val="0"/>
        </a:spcBef>
        <a:spcAft>
          <a:spcPts val="1125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295400" indent="-215900" algn="l" defTabSz="457200" rtl="0" eaLnBrk="0" fontAlgn="base" hangingPunct="0">
        <a:lnSpc>
          <a:spcPts val="2475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</a:defRPr>
      </a:lvl3pPr>
      <a:lvl4pPr marL="1727200" indent="-215900" algn="l" defTabSz="457200" rtl="0" eaLnBrk="0" fontAlgn="base" hangingPunct="0">
        <a:lnSpc>
          <a:spcPts val="2475"/>
        </a:lnSpc>
        <a:spcBef>
          <a:spcPct val="0"/>
        </a:spcBef>
        <a:spcAft>
          <a:spcPts val="563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159000" indent="-215900" algn="l" defTabSz="457200" rtl="0" eaLnBrk="0" fontAlgn="base" hangingPunct="0">
        <a:lnSpc>
          <a:spcPts val="2475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5pPr>
      <a:lvl6pPr marL="2616200" indent="-215900" algn="l" defTabSz="457200" rtl="0" fontAlgn="base" hangingPunct="0">
        <a:lnSpc>
          <a:spcPts val="2475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6pPr>
      <a:lvl7pPr marL="3073400" indent="-215900" algn="l" defTabSz="457200" rtl="0" fontAlgn="base" hangingPunct="0">
        <a:lnSpc>
          <a:spcPts val="2475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7pPr>
      <a:lvl8pPr marL="3530600" indent="-215900" algn="l" defTabSz="457200" rtl="0" fontAlgn="base" hangingPunct="0">
        <a:lnSpc>
          <a:spcPts val="2475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8pPr>
      <a:lvl9pPr marL="3987800" indent="-215900" algn="l" defTabSz="457200" rtl="0" fontAlgn="base" hangingPunct="0">
        <a:lnSpc>
          <a:spcPts val="2475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emf"/><Relationship Id="rId8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6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6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6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33.emf"/><Relationship Id="rId21" Type="http://schemas.openxmlformats.org/officeDocument/2006/relationships/oleObject" Target="../embeddings/oleObject21.bin"/><Relationship Id="rId22" Type="http://schemas.openxmlformats.org/officeDocument/2006/relationships/image" Target="../media/image34.e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32.e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5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9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3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4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2"/>
          <p:cNvSpPr txBox="1">
            <a:spLocks noChangeArrowheads="1"/>
          </p:cNvSpPr>
          <p:nvPr/>
        </p:nvSpPr>
        <p:spPr bwMode="auto">
          <a:xfrm>
            <a:off x="542925" y="1571625"/>
            <a:ext cx="9296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Flow and “Temperature” of the Parton Phase from AMPT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000125" y="2714625"/>
            <a:ext cx="8001000" cy="121919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charset="0"/>
              <a:buNone/>
              <a:defRPr/>
            </a:pPr>
            <a:r>
              <a:rPr lang="en-US" sz="2400" dirty="0" err="1" smtClean="0">
                <a:solidFill>
                  <a:srgbClr val="660066"/>
                </a:solidFill>
                <a:latin typeface="Times New Roman" charset="0"/>
                <a:cs typeface="+mn-cs"/>
              </a:rPr>
              <a:t>Zi</a:t>
            </a:r>
            <a:r>
              <a:rPr lang="en-US" sz="2400" dirty="0" smtClean="0">
                <a:solidFill>
                  <a:srgbClr val="660066"/>
                </a:solidFill>
                <a:latin typeface="Times New Roman" charset="0"/>
                <a:cs typeface="+mn-cs"/>
              </a:rPr>
              <a:t>-Wei Lin</a:t>
            </a:r>
          </a:p>
          <a:p>
            <a:pPr marL="342900" indent="-342900" algn="ctr" ea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charset="0"/>
              <a:buNone/>
              <a:defRPr/>
            </a:pPr>
            <a:r>
              <a:rPr lang="en-US" altLang="zh-CN" sz="2400" i="1" dirty="0" smtClean="0">
                <a:solidFill>
                  <a:srgbClr val="660066"/>
                </a:solidFill>
                <a:latin typeface="Times New Roman" charset="0"/>
                <a:ea typeface="宋体" charset="0"/>
                <a:cs typeface="宋体" charset="0"/>
              </a:rPr>
              <a:t>Department of Physics</a:t>
            </a:r>
          </a:p>
          <a:p>
            <a:pPr marL="342900" indent="-342900" algn="ctr" ea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charset="0"/>
              <a:buNone/>
              <a:defRPr/>
            </a:pPr>
            <a:r>
              <a:rPr lang="en-US" altLang="zh-CN" sz="2400" i="1" dirty="0" smtClean="0">
                <a:solidFill>
                  <a:srgbClr val="660066"/>
                </a:solidFill>
                <a:latin typeface="Times New Roman" charset="0"/>
                <a:ea typeface="宋体" charset="0"/>
                <a:cs typeface="宋体" charset="0"/>
              </a:rPr>
              <a:t>East Carolina University</a:t>
            </a:r>
          </a:p>
          <a:p>
            <a:pPr marL="342900" indent="-342900" algn="ctr" ea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Times New Roman" charset="0"/>
              <a:buNone/>
              <a:defRPr/>
            </a:pPr>
            <a:endParaRPr lang="en-US" altLang="zh-CN" sz="2400" dirty="0" smtClean="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62525" y="5153025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/>
              <a:t>Based on </a:t>
            </a:r>
            <a:r>
              <a:rPr lang="en-US" b="0" i="1" dirty="0"/>
              <a:t>arXiv:</a:t>
            </a:r>
            <a:r>
              <a:rPr lang="en-US" b="0" i="1" dirty="0" smtClean="0"/>
              <a:t>1403.6321 </a:t>
            </a:r>
          </a:p>
          <a:p>
            <a:r>
              <a:rPr lang="en-US" b="0" dirty="0" smtClean="0"/>
              <a:t>(to appear on </a:t>
            </a:r>
            <a:r>
              <a:rPr lang="en-US" b="0" dirty="0" err="1" smtClean="0"/>
              <a:t>Phys</a:t>
            </a:r>
            <a:r>
              <a:rPr lang="en-US" b="0" dirty="0" smtClean="0"/>
              <a:t> Rev C);</a:t>
            </a:r>
          </a:p>
          <a:p>
            <a:endParaRPr lang="en-US" b="0" dirty="0" smtClean="0"/>
          </a:p>
          <a:p>
            <a:r>
              <a:rPr lang="en-US" b="0" i="1" dirty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b="0" i="1" dirty="0" smtClean="0">
                <a:solidFill>
                  <a:schemeClr val="accent3">
                    <a:lumMod val="50000"/>
                  </a:schemeClr>
                </a:solidFill>
              </a:rPr>
              <a:t>nly addresses </a:t>
            </a:r>
            <a:r>
              <a:rPr lang="en-US" b="0" i="1" dirty="0" err="1" smtClean="0">
                <a:solidFill>
                  <a:schemeClr val="accent3">
                    <a:lumMod val="50000"/>
                  </a:schemeClr>
                </a:solidFill>
              </a:rPr>
              <a:t>partons</a:t>
            </a:r>
            <a:r>
              <a:rPr lang="en-US" b="0" i="1" dirty="0" smtClean="0">
                <a:solidFill>
                  <a:schemeClr val="accent3">
                    <a:lumMod val="50000"/>
                  </a:schemeClr>
                </a:solidFill>
              </a:rPr>
              <a:t> within </a:t>
            </a:r>
          </a:p>
          <a:p>
            <a:r>
              <a:rPr lang="en-US" b="0" i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b="0" i="1" dirty="0" smtClean="0">
                <a:solidFill>
                  <a:schemeClr val="accent3">
                    <a:lumMod val="50000"/>
                  </a:schemeClr>
                </a:solidFill>
              </a:rPr>
              <a:t>pace-time rapidity |</a:t>
            </a:r>
            <a:r>
              <a:rPr lang="en-US" b="0" i="1" dirty="0" err="1">
                <a:solidFill>
                  <a:schemeClr val="accent3">
                    <a:lumMod val="50000"/>
                  </a:schemeClr>
                </a:solidFill>
                <a:latin typeface="Lucida Grande"/>
                <a:ea typeface="Lucida Grande"/>
                <a:cs typeface="Lucida Grande"/>
              </a:rPr>
              <a:t>η</a:t>
            </a:r>
            <a:r>
              <a:rPr lang="en-US" b="0" i="1" dirty="0">
                <a:solidFill>
                  <a:schemeClr val="accent3">
                    <a:lumMod val="50000"/>
                  </a:schemeClr>
                </a:solidFill>
              </a:rPr>
              <a:t>|&lt;1/</a:t>
            </a:r>
            <a:r>
              <a:rPr lang="en-US" b="0" i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-vs-t-rhicCentral-x3y0-x7y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1343025"/>
            <a:ext cx="6624306" cy="5592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9325" y="123825"/>
            <a:ext cx="683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dirty="0">
                <a:solidFill>
                  <a:srgbClr val="000090"/>
                </a:solidFill>
                <a:latin typeface="Times" charset="0"/>
              </a:rPr>
              <a:t>Evolution of flow, densities and energy-momentum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95625"/>
            <a:ext cx="35009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β</a:t>
            </a:r>
            <a:r>
              <a:rPr lang="en-US" b="0" baseline="-25000" dirty="0" smtClean="0">
                <a:solidFill>
                  <a:srgbClr val="0000FF"/>
                </a:solidFill>
              </a:rPr>
              <a:t>y</a:t>
            </a:r>
            <a:r>
              <a:rPr lang="en-US" b="0" dirty="0" smtClean="0">
                <a:solidFill>
                  <a:srgbClr val="0000FF"/>
                </a:solidFill>
              </a:rPr>
              <a:t>≈0 due to symmetry</a:t>
            </a:r>
          </a:p>
          <a:p>
            <a:endParaRPr lang="en-US" b="0" dirty="0" smtClean="0">
              <a:solidFill>
                <a:srgbClr val="0000FF"/>
              </a:solidFill>
            </a:endParaRPr>
          </a:p>
          <a:p>
            <a:endParaRPr lang="en-US" b="0" dirty="0">
              <a:solidFill>
                <a:srgbClr val="0000FF"/>
              </a:solidFill>
            </a:endParaRPr>
          </a:p>
          <a:p>
            <a:r>
              <a:rPr lang="en-US" b="0" dirty="0" smtClean="0">
                <a:solidFill>
                  <a:srgbClr val="0000FF"/>
                </a:solidFill>
              </a:rPr>
              <a:t>Flow ≈ β</a:t>
            </a:r>
            <a:r>
              <a:rPr lang="en-US" b="0" baseline="-25000" dirty="0" smtClean="0">
                <a:solidFill>
                  <a:srgbClr val="0000FF"/>
                </a:solidFill>
              </a:rPr>
              <a:t>x</a:t>
            </a:r>
            <a:r>
              <a:rPr lang="en-US" b="0" dirty="0" smtClean="0">
                <a:solidFill>
                  <a:srgbClr val="0000FF"/>
                </a:solidFill>
              </a:rPr>
              <a:t> :</a:t>
            </a:r>
          </a:p>
          <a:p>
            <a:r>
              <a:rPr lang="en-US" b="0" dirty="0">
                <a:solidFill>
                  <a:srgbClr val="0000FF"/>
                </a:solidFill>
              </a:rPr>
              <a:t>s</a:t>
            </a:r>
            <a:r>
              <a:rPr lang="en-US" b="0" dirty="0" smtClean="0">
                <a:solidFill>
                  <a:srgbClr val="0000FF"/>
                </a:solidFill>
              </a:rPr>
              <a:t>hape depends on location</a:t>
            </a:r>
            <a:r>
              <a:rPr lang="en-US" b="0" dirty="0">
                <a:solidFill>
                  <a:srgbClr val="0000FF"/>
                </a:solidFill>
              </a:rPr>
              <a:t>;</a:t>
            </a:r>
            <a:endParaRPr lang="en-US" b="0" dirty="0" smtClean="0">
              <a:solidFill>
                <a:srgbClr val="0000FF"/>
              </a:solidFill>
            </a:endParaRPr>
          </a:p>
          <a:p>
            <a:endParaRPr lang="en-US" b="0" dirty="0" smtClean="0">
              <a:solidFill>
                <a:srgbClr val="0000FF"/>
              </a:solidFill>
            </a:endParaRPr>
          </a:p>
          <a:p>
            <a:r>
              <a:rPr lang="en-US" b="0" dirty="0" smtClean="0">
                <a:solidFill>
                  <a:srgbClr val="0000FF"/>
                </a:solidFill>
              </a:rPr>
              <a:t>decrease seen at late times;</a:t>
            </a:r>
          </a:p>
          <a:p>
            <a:endParaRPr lang="en-US" b="0" dirty="0" smtClean="0">
              <a:solidFill>
                <a:srgbClr val="0000FF"/>
              </a:solidFill>
            </a:endParaRPr>
          </a:p>
          <a:p>
            <a:r>
              <a:rPr lang="en-US" b="0" dirty="0" smtClean="0">
                <a:solidFill>
                  <a:srgbClr val="0000FF"/>
                </a:solidFill>
              </a:rPr>
              <a:t>develops fast near </a:t>
            </a:r>
          </a:p>
          <a:p>
            <a:r>
              <a:rPr lang="en-US" b="0" dirty="0">
                <a:solidFill>
                  <a:srgbClr val="0000FF"/>
                </a:solidFill>
              </a:rPr>
              <a:t>e</a:t>
            </a:r>
            <a:r>
              <a:rPr lang="en-US" b="0" dirty="0" smtClean="0">
                <a:solidFill>
                  <a:srgbClr val="0000FF"/>
                </a:solidFill>
              </a:rPr>
              <a:t>dge of overlap volume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4" y="885825"/>
            <a:ext cx="30553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Transverse flow</a:t>
            </a:r>
          </a:p>
          <a:p>
            <a:r>
              <a:rPr lang="en-US" b="0" dirty="0" smtClean="0"/>
              <a:t>in RHIC central:</a:t>
            </a:r>
          </a:p>
          <a:p>
            <a:endParaRPr lang="en-US" b="0" dirty="0"/>
          </a:p>
          <a:p>
            <a:r>
              <a:rPr lang="en-US" b="0" i="1" dirty="0">
                <a:solidFill>
                  <a:srgbClr val="FF0000"/>
                </a:solidFill>
              </a:rPr>
              <a:t>at 2 locations along x:</a:t>
            </a:r>
          </a:p>
        </p:txBody>
      </p:sp>
    </p:spTree>
    <p:extLst>
      <p:ext uri="{BB962C8B-B14F-4D97-AF65-F5344CB8AC3E}">
        <p14:creationId xmlns:p14="http://schemas.microsoft.com/office/powerpoint/2010/main" val="189496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-vs-x-rhicCentral-diff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63" y="758825"/>
            <a:ext cx="6809362" cy="568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25" y="4162425"/>
            <a:ext cx="49956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Significant flow </a:t>
            </a:r>
          </a:p>
          <a:p>
            <a:r>
              <a:rPr lang="en-US" b="0" dirty="0" smtClean="0">
                <a:solidFill>
                  <a:srgbClr val="0000FF"/>
                </a:solidFill>
              </a:rPr>
              <a:t>near the edge</a:t>
            </a:r>
          </a:p>
          <a:p>
            <a:r>
              <a:rPr lang="en-US" b="0" dirty="0">
                <a:solidFill>
                  <a:srgbClr val="0000FF"/>
                </a:solidFill>
              </a:rPr>
              <a:t>e</a:t>
            </a:r>
            <a:r>
              <a:rPr lang="en-US" b="0" dirty="0" smtClean="0">
                <a:solidFill>
                  <a:srgbClr val="0000FF"/>
                </a:solidFill>
              </a:rPr>
              <a:t>ven at </a:t>
            </a:r>
            <a:r>
              <a:rPr lang="en-US" b="0" i="1" dirty="0" smtClean="0">
                <a:solidFill>
                  <a:srgbClr val="0000FF"/>
                </a:solidFill>
              </a:rPr>
              <a:t>t=1fm/c</a:t>
            </a:r>
          </a:p>
          <a:p>
            <a:endParaRPr lang="en-US" b="0" dirty="0">
              <a:solidFill>
                <a:srgbClr val="0000FF"/>
              </a:solidFill>
            </a:endParaRPr>
          </a:p>
          <a:p>
            <a:r>
              <a:rPr lang="en-US" b="0" dirty="0">
                <a:solidFill>
                  <a:srgbClr val="0000FF"/>
                </a:solidFill>
              </a:rPr>
              <a:t>F</a:t>
            </a:r>
            <a:r>
              <a:rPr lang="en-US" b="0" dirty="0" smtClean="0">
                <a:solidFill>
                  <a:srgbClr val="0000FF"/>
                </a:solidFill>
              </a:rPr>
              <a:t>low at early times:</a:t>
            </a:r>
          </a:p>
          <a:p>
            <a:r>
              <a:rPr lang="en-US" b="0" dirty="0" smtClean="0">
                <a:solidFill>
                  <a:srgbClr val="0000FF"/>
                </a:solidFill>
              </a:rPr>
              <a:t>~ </a:t>
            </a:r>
            <a:r>
              <a:rPr lang="en-US" b="0" i="1" dirty="0" smtClean="0">
                <a:solidFill>
                  <a:srgbClr val="0000FF"/>
                </a:solidFill>
              </a:rPr>
              <a:t>Pre-equilibrium flow,</a:t>
            </a:r>
          </a:p>
          <a:p>
            <a:r>
              <a:rPr lang="en-US" b="0" dirty="0" smtClean="0">
                <a:solidFill>
                  <a:srgbClr val="0000FF"/>
                </a:solidFill>
              </a:rPr>
              <a:t>modeled by elastic </a:t>
            </a:r>
            <a:r>
              <a:rPr lang="en-US" b="0" dirty="0" err="1" smtClean="0">
                <a:solidFill>
                  <a:srgbClr val="0000FF"/>
                </a:solidFill>
              </a:rPr>
              <a:t>parton</a:t>
            </a:r>
            <a:r>
              <a:rPr lang="en-US" b="0" dirty="0" smtClean="0">
                <a:solidFill>
                  <a:srgbClr val="0000FF"/>
                </a:solidFill>
              </a:rPr>
              <a:t> cascade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9325" y="123825"/>
            <a:ext cx="683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dirty="0">
                <a:solidFill>
                  <a:srgbClr val="000090"/>
                </a:solidFill>
                <a:latin typeface="Times" charset="0"/>
              </a:rPr>
              <a:t>Evolution of flow, densities and energy-momentum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345" y="1952625"/>
            <a:ext cx="3154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rgbClr val="FF0000"/>
                </a:solidFill>
              </a:rPr>
              <a:t>shape at different times</a:t>
            </a:r>
            <a:endParaRPr lang="en-US" b="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4" y="885825"/>
            <a:ext cx="2236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Transverse flow</a:t>
            </a:r>
          </a:p>
          <a:p>
            <a:r>
              <a:rPr lang="en-US" b="0" dirty="0" smtClean="0"/>
              <a:t>in RHIC central:</a:t>
            </a:r>
          </a:p>
        </p:txBody>
      </p:sp>
    </p:spTree>
    <p:extLst>
      <p:ext uri="{BB962C8B-B14F-4D97-AF65-F5344CB8AC3E}">
        <p14:creationId xmlns:p14="http://schemas.microsoft.com/office/powerpoint/2010/main" val="135814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9325" y="123825"/>
            <a:ext cx="683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dirty="0">
                <a:solidFill>
                  <a:srgbClr val="000090"/>
                </a:solidFill>
                <a:latin typeface="Times" charset="0"/>
              </a:rPr>
              <a:t>Evolution of flow, densities and energy-momentum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7325" y="1800225"/>
            <a:ext cx="215049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Example: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the center cell 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in RHIC central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5" y="6677025"/>
            <a:ext cx="50694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i="1" dirty="0" smtClean="0">
                <a:solidFill>
                  <a:srgbClr val="7F7F7F"/>
                </a:solidFill>
              </a:rPr>
              <a:t>All evaluated </a:t>
            </a:r>
            <a:r>
              <a:rPr lang="en-US" sz="2200" b="0" i="1" dirty="0">
                <a:solidFill>
                  <a:srgbClr val="7F7F7F"/>
                </a:solidFill>
              </a:rPr>
              <a:t>in </a:t>
            </a:r>
            <a:r>
              <a:rPr lang="en-US" sz="2200" b="0" i="1" dirty="0" smtClean="0">
                <a:solidFill>
                  <a:srgbClr val="7F7F7F"/>
                </a:solidFill>
              </a:rPr>
              <a:t>the rest </a:t>
            </a:r>
            <a:r>
              <a:rPr lang="en-US" sz="2200" b="0" i="1" dirty="0">
                <a:solidFill>
                  <a:srgbClr val="7F7F7F"/>
                </a:solidFill>
              </a:rPr>
              <a:t>frame of each </a:t>
            </a:r>
            <a:r>
              <a:rPr lang="en-US" sz="2200" b="0" i="1" dirty="0" smtClean="0">
                <a:solidFill>
                  <a:srgbClr val="7F7F7F"/>
                </a:solidFill>
              </a:rPr>
              <a:t>cell</a:t>
            </a:r>
            <a:endParaRPr lang="en-US" sz="2200" b="0" i="1" dirty="0">
              <a:solidFill>
                <a:srgbClr val="7F7F7F"/>
              </a:solidFill>
            </a:endParaRPr>
          </a:p>
        </p:txBody>
      </p:sp>
      <p:pic>
        <p:nvPicPr>
          <p:cNvPr id="3" name="Picture 2" descr="edens-pt-centerCell-rhicCentr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733425"/>
            <a:ext cx="5038725" cy="58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4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7325" y="962025"/>
            <a:ext cx="4758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è"/>
            </a:pPr>
            <a:r>
              <a:rPr lang="en-US" b="0" dirty="0" smtClean="0">
                <a:solidFill>
                  <a:srgbClr val="000090"/>
                </a:solidFill>
                <a:latin typeface="+mj-lt"/>
                <a:ea typeface="Wingdings"/>
                <a:cs typeface="Wingdings"/>
                <a:sym typeface="Wingdings"/>
              </a:rPr>
              <a:t>Extract </a:t>
            </a:r>
            <a:r>
              <a:rPr lang="en-US" b="0" dirty="0" smtClean="0">
                <a:solidFill>
                  <a:srgbClr val="FF0000"/>
                </a:solidFill>
                <a:latin typeface="+mj-lt"/>
                <a:ea typeface="Wingdings"/>
                <a:cs typeface="Wingdings"/>
                <a:sym typeface="Wingdings"/>
              </a:rPr>
              <a:t>effective temperatures</a:t>
            </a:r>
          </a:p>
          <a:p>
            <a:r>
              <a:rPr lang="en-US" sz="2000" b="0" dirty="0" smtClean="0">
                <a:solidFill>
                  <a:srgbClr val="000090"/>
                </a:solidFill>
                <a:latin typeface="+mj-lt"/>
                <a:ea typeface="Wingdings"/>
                <a:cs typeface="Wingdings"/>
                <a:sym typeface="Wingdings"/>
              </a:rPr>
              <a:t>using relations for a massless ideal QGP </a:t>
            </a:r>
          </a:p>
          <a:p>
            <a:r>
              <a:rPr lang="en-US" sz="2000" b="0" dirty="0" smtClean="0">
                <a:solidFill>
                  <a:srgbClr val="000090"/>
                </a:solidFill>
                <a:latin typeface="+mj-lt"/>
                <a:ea typeface="Wingdings"/>
                <a:cs typeface="Wingdings"/>
                <a:sym typeface="Wingdings"/>
              </a:rPr>
              <a:t>with the Boltzmann momentum distribution:</a:t>
            </a:r>
            <a:endParaRPr lang="en-US" sz="2000" b="0" dirty="0">
              <a:solidFill>
                <a:srgbClr val="00009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393803"/>
              </p:ext>
            </p:extLst>
          </p:nvPr>
        </p:nvGraphicFramePr>
        <p:xfrm>
          <a:off x="5038725" y="2409825"/>
          <a:ext cx="5038725" cy="89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" name="Equation" r:id="rId4" imgW="1854200" imgH="330200" progId="Equation.3">
                  <p:embed/>
                </p:oleObj>
              </mc:Choice>
              <mc:Fallback>
                <p:oleObj name="Equation" r:id="rId4" imgW="1854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8725" y="2409825"/>
                        <a:ext cx="5038725" cy="897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142178"/>
              </p:ext>
            </p:extLst>
          </p:nvPr>
        </p:nvGraphicFramePr>
        <p:xfrm>
          <a:off x="5133975" y="3476625"/>
          <a:ext cx="49339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" name="Equation" r:id="rId6" imgW="1752600" imgH="622300" progId="Equation.3">
                  <p:embed/>
                </p:oleObj>
              </mc:Choice>
              <mc:Fallback>
                <p:oleObj name="Equation" r:id="rId6" imgW="17526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33975" y="3476625"/>
                        <a:ext cx="493395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143929" y="5610225"/>
            <a:ext cx="476966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0" dirty="0" smtClean="0">
                <a:solidFill>
                  <a:srgbClr val="000090"/>
                </a:solidFill>
                <a:ea typeface="Wingdings"/>
                <a:cs typeface="Wingdings"/>
                <a:sym typeface="Wingdings"/>
              </a:rPr>
              <a:t>Each variable gives a “temperature”:</a:t>
            </a:r>
          </a:p>
          <a:p>
            <a:r>
              <a:rPr lang="en-US" sz="2200" b="0" dirty="0">
                <a:solidFill>
                  <a:srgbClr val="000090"/>
                </a:solidFill>
                <a:ea typeface="Wingdings"/>
                <a:cs typeface="Wingdings"/>
                <a:sym typeface="Wingdings"/>
              </a:rPr>
              <a:t> </a:t>
            </a:r>
            <a:r>
              <a:rPr lang="en-US" sz="2200" b="0" dirty="0" smtClean="0">
                <a:solidFill>
                  <a:srgbClr val="000090"/>
                </a:solidFill>
                <a:ea typeface="Wingdings"/>
                <a:cs typeface="Wingdings"/>
                <a:sym typeface="Wingdings"/>
              </a:rPr>
              <a:t>      </a:t>
            </a:r>
            <a:r>
              <a:rPr lang="en-US" sz="2200" b="0" dirty="0" smtClean="0">
                <a:solidFill>
                  <a:srgbClr val="0000FF"/>
                </a:solidFill>
                <a:ea typeface="Wingdings"/>
                <a:cs typeface="Wingdings"/>
                <a:sym typeface="Wingdings"/>
              </a:rPr>
              <a:t>If their values are different for a cell</a:t>
            </a:r>
          </a:p>
          <a:p>
            <a:pPr marL="342900" indent="-342900">
              <a:buFont typeface="Wingdings" charset="0"/>
              <a:buChar char="è"/>
            </a:pPr>
            <a:r>
              <a:rPr lang="en-US" sz="2200" b="0" dirty="0" smtClean="0">
                <a:solidFill>
                  <a:srgbClr val="0000FF"/>
                </a:solidFill>
                <a:ea typeface="Wingdings"/>
                <a:cs typeface="Wingdings"/>
                <a:sym typeface="Wingdings"/>
              </a:rPr>
              <a:t>The local </a:t>
            </a:r>
            <a:r>
              <a:rPr lang="en-US" sz="2200" b="0" dirty="0" err="1" smtClean="0">
                <a:solidFill>
                  <a:srgbClr val="0000FF"/>
                </a:solidFill>
                <a:ea typeface="Wingdings"/>
                <a:cs typeface="Wingdings"/>
                <a:sym typeface="Wingdings"/>
              </a:rPr>
              <a:t>parton</a:t>
            </a:r>
            <a:r>
              <a:rPr lang="en-US" sz="2200" b="0" dirty="0" smtClean="0">
                <a:solidFill>
                  <a:srgbClr val="0000FF"/>
                </a:solidFill>
                <a:ea typeface="Wingdings"/>
                <a:cs typeface="Wingdings"/>
                <a:sym typeface="Wingdings"/>
              </a:rPr>
              <a:t> system in the cell</a:t>
            </a:r>
          </a:p>
          <a:p>
            <a:r>
              <a:rPr lang="en-US" sz="2200" b="0" dirty="0">
                <a:solidFill>
                  <a:srgbClr val="0000FF"/>
                </a:solidFill>
                <a:ea typeface="Wingdings"/>
                <a:cs typeface="Wingdings"/>
                <a:sym typeface="Wingdings"/>
              </a:rPr>
              <a:t>	</a:t>
            </a:r>
            <a:r>
              <a:rPr lang="en-US" sz="2200" b="0" dirty="0" smtClean="0">
                <a:solidFill>
                  <a:srgbClr val="0000FF"/>
                </a:solidFill>
                <a:ea typeface="Wingdings"/>
                <a:cs typeface="Wingdings"/>
                <a:sym typeface="Wingdings"/>
              </a:rPr>
              <a:t>is not in full equilibrium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1725" y="123825"/>
            <a:ext cx="6110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Times" charset="0"/>
              </a:rPr>
              <a:t>Evolution of extracted effective </a:t>
            </a:r>
            <a:r>
              <a:rPr lang="en-GB" dirty="0" smtClean="0">
                <a:solidFill>
                  <a:srgbClr val="000090"/>
                </a:solidFill>
                <a:latin typeface="Times" charset="0"/>
              </a:rPr>
              <a:t>temperatures</a:t>
            </a:r>
            <a:endParaRPr lang="en-GB" dirty="0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25" y="6524625"/>
            <a:ext cx="4849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7F7F7F"/>
                </a:solidFill>
              </a:rPr>
              <a:t>Difference between Boltzmann and quantum </a:t>
            </a:r>
          </a:p>
          <a:p>
            <a:r>
              <a:rPr lang="en-US" sz="2000" b="0" i="1" dirty="0" smtClean="0">
                <a:solidFill>
                  <a:srgbClr val="7F7F7F"/>
                </a:solidFill>
              </a:rPr>
              <a:t>distributions is very small for these relations</a:t>
            </a:r>
            <a:endParaRPr lang="en-US" sz="2000" b="0" i="1" dirty="0">
              <a:solidFill>
                <a:srgbClr val="7F7F7F"/>
              </a:solidFill>
            </a:endParaRPr>
          </a:p>
        </p:txBody>
      </p:sp>
      <p:pic>
        <p:nvPicPr>
          <p:cNvPr id="13" name="Picture 12" descr="edens-pt-centerCell-rhicCentral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733425"/>
            <a:ext cx="5038725" cy="58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6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dens-pt-centerCell-rhicCentr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733425"/>
            <a:ext cx="3733800" cy="4367624"/>
          </a:xfrm>
          <a:prstGeom prst="rect">
            <a:avLst/>
          </a:prstGeom>
        </p:spPr>
      </p:pic>
      <p:pic>
        <p:nvPicPr>
          <p:cNvPr id="3" name="Picture 2" descr="temp-centerCell-rhicCentr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733425"/>
            <a:ext cx="5572125" cy="6487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9525" y="3324225"/>
            <a:ext cx="51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" y="5153025"/>
            <a:ext cx="3699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  <a:sym typeface="Wingdings"/>
              </a:rPr>
              <a:t>The effective temperatures</a:t>
            </a:r>
          </a:p>
          <a:p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  <a:sym typeface="Wingdings"/>
              </a:rPr>
              <a:t>	are all different.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782067"/>
              </p:ext>
            </p:extLst>
          </p:nvPr>
        </p:nvGraphicFramePr>
        <p:xfrm>
          <a:off x="695325" y="6600825"/>
          <a:ext cx="2425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09" name="Equation" r:id="rId5" imgW="711200" imgH="177800" progId="Equation.3">
                  <p:embed/>
                </p:oleObj>
              </mc:Choice>
              <mc:Fallback>
                <p:oleObj name="Equation" r:id="rId5" imgW="711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325" y="6600825"/>
                        <a:ext cx="2425700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71725" y="123825"/>
            <a:ext cx="6110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Times" charset="0"/>
              </a:rPr>
              <a:t>Evolution of extracted effective </a:t>
            </a:r>
            <a:r>
              <a:rPr lang="en-GB" dirty="0" smtClean="0">
                <a:solidFill>
                  <a:srgbClr val="000090"/>
                </a:solidFill>
                <a:latin typeface="Times" charset="0"/>
              </a:rPr>
              <a:t>temperatures</a:t>
            </a:r>
            <a:endParaRPr lang="en-GB" dirty="0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4725" y="6600825"/>
            <a:ext cx="2550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>
                    <a:lumMod val="50000"/>
                  </a:schemeClr>
                </a:solidFill>
              </a:rPr>
              <a:t>in the dense phase</a:t>
            </a:r>
            <a:endParaRPr lang="en-US" b="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139160"/>
            <a:ext cx="50387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For </a:t>
            </a:r>
            <a:r>
              <a:rPr lang="en-US" b="0" dirty="0">
                <a:solidFill>
                  <a:schemeClr val="tx1"/>
                </a:solidFill>
              </a:rPr>
              <a:t>the </a:t>
            </a:r>
            <a:r>
              <a:rPr lang="en-US" b="0" dirty="0" smtClean="0">
                <a:solidFill>
                  <a:schemeClr val="tx1"/>
                </a:solidFill>
              </a:rPr>
              <a:t>center cell </a:t>
            </a:r>
            <a:r>
              <a:rPr lang="en-US" b="0" dirty="0">
                <a:solidFill>
                  <a:schemeClr val="tx1"/>
                </a:solidFill>
              </a:rPr>
              <a:t>in RHIC-central:</a:t>
            </a:r>
            <a:endParaRPr lang="en-US" b="0" dirty="0">
              <a:solidFill>
                <a:srgbClr val="000090"/>
              </a:solidFill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10803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-centerCell-rhic-lhc-a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616957"/>
            <a:ext cx="9220200" cy="5593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1725" y="123825"/>
            <a:ext cx="6110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Times" charset="0"/>
              </a:rPr>
              <a:t>Evolution of extracted effective </a:t>
            </a:r>
            <a:r>
              <a:rPr lang="en-GB" dirty="0" smtClean="0">
                <a:solidFill>
                  <a:srgbClr val="000090"/>
                </a:solidFill>
                <a:latin typeface="Times" charset="0"/>
              </a:rPr>
              <a:t>temperatures</a:t>
            </a:r>
            <a:endParaRPr lang="en-GB" dirty="0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7925" y="885825"/>
            <a:ext cx="6406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is true for the center cell of all 4 collision systems:</a:t>
            </a:r>
            <a:endParaRPr lang="en-US" b="0" dirty="0">
              <a:solidFill>
                <a:srgbClr val="0000FF"/>
              </a:solidFill>
              <a:ea typeface="Wingdings"/>
              <a:cs typeface="Wingdings"/>
              <a:sym typeface="Wingding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510114"/>
              </p:ext>
            </p:extLst>
          </p:nvPr>
        </p:nvGraphicFramePr>
        <p:xfrm>
          <a:off x="847725" y="885825"/>
          <a:ext cx="15605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08" name="Equation" r:id="rId5" imgW="457200" imgH="177800" progId="Equation.3">
                  <p:embed/>
                </p:oleObj>
              </mc:Choice>
              <mc:Fallback>
                <p:oleObj name="Equation" r:id="rId5" imgW="457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7725" y="885825"/>
                        <a:ext cx="1560513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885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-vs-x-ab-2collision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32" y="1114425"/>
            <a:ext cx="8212393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1725" y="123825"/>
            <a:ext cx="6110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Times" charset="0"/>
              </a:rPr>
              <a:t>Evolution of extracted effective </a:t>
            </a:r>
            <a:r>
              <a:rPr lang="en-GB" dirty="0" smtClean="0">
                <a:solidFill>
                  <a:srgbClr val="000090"/>
                </a:solidFill>
                <a:latin typeface="Times" charset="0"/>
              </a:rPr>
              <a:t>temperatures</a:t>
            </a:r>
            <a:endParaRPr lang="en-GB" dirty="0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653" y="733425"/>
            <a:ext cx="3577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How about other locations?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2143" y="6081832"/>
            <a:ext cx="7167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0" dirty="0" smtClean="0">
                <a:solidFill>
                  <a:srgbClr val="0000FF"/>
                </a:solidFill>
              </a:rPr>
              <a:t>	            over the inner part of the overlap volume;</a:t>
            </a:r>
            <a:endParaRPr lang="en-US" b="0" dirty="0" smtClean="0">
              <a:solidFill>
                <a:srgbClr val="0000FF"/>
              </a:solidFill>
              <a:ea typeface="Wingdings"/>
              <a:cs typeface="Wingdings"/>
              <a:sym typeface="Wingding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732195"/>
              </p:ext>
            </p:extLst>
          </p:nvPr>
        </p:nvGraphicFramePr>
        <p:xfrm>
          <a:off x="1685925" y="6081832"/>
          <a:ext cx="13874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04" name="Equation" r:id="rId5" imgW="406400" imgH="177800" progId="Equation.3">
                  <p:embed/>
                </p:oleObj>
              </mc:Choice>
              <mc:Fallback>
                <p:oleObj name="Equation" r:id="rId5" imgW="406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5925" y="6081832"/>
                        <a:ext cx="138747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395388" y="6672560"/>
            <a:ext cx="4252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ea typeface="Wingdings"/>
                <a:cs typeface="Wingdings"/>
                <a:sym typeface="Wingdings"/>
              </a:rPr>
              <a:t>the opposite over </a:t>
            </a:r>
            <a:r>
              <a:rPr lang="en-US" b="0" dirty="0">
                <a:solidFill>
                  <a:srgbClr val="0000FF"/>
                </a:solidFill>
                <a:ea typeface="Wingdings"/>
                <a:cs typeface="Wingdings"/>
                <a:sym typeface="Wingdings"/>
              </a:rPr>
              <a:t>the outer part.</a:t>
            </a:r>
          </a:p>
        </p:txBody>
      </p:sp>
    </p:spTree>
    <p:extLst>
      <p:ext uri="{BB962C8B-B14F-4D97-AF65-F5344CB8AC3E}">
        <p14:creationId xmlns:p14="http://schemas.microsoft.com/office/powerpoint/2010/main" val="99222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-vs-x-rhic-lhc-a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1266825"/>
            <a:ext cx="1006322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1725" y="123825"/>
            <a:ext cx="6110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Times" charset="0"/>
              </a:rPr>
              <a:t>Evolution of extracted effective </a:t>
            </a:r>
            <a:r>
              <a:rPr lang="en-GB" dirty="0" smtClean="0">
                <a:solidFill>
                  <a:srgbClr val="000090"/>
                </a:solidFill>
                <a:latin typeface="Times" charset="0"/>
              </a:rPr>
              <a:t>temperatures</a:t>
            </a:r>
            <a:endParaRPr lang="en-GB" dirty="0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525" y="809625"/>
            <a:ext cx="527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This is the case in all </a:t>
            </a:r>
            <a:r>
              <a:rPr lang="en-US" b="0" dirty="0">
                <a:solidFill>
                  <a:srgbClr val="0000FF"/>
                </a:solidFill>
              </a:rPr>
              <a:t>4 collision systems</a:t>
            </a:r>
            <a:r>
              <a:rPr lang="en-US" b="0" dirty="0" smtClean="0">
                <a:solidFill>
                  <a:srgbClr val="0000FF"/>
                </a:solidFill>
              </a:rPr>
              <a:t>:</a:t>
            </a:r>
            <a:endParaRPr lang="en-US" b="0" dirty="0">
              <a:solidFill>
                <a:srgbClr val="0000FF"/>
              </a:solidFill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99005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1725" y="123825"/>
            <a:ext cx="6110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Times" charset="0"/>
              </a:rPr>
              <a:t>Evolution of extracted effective </a:t>
            </a:r>
            <a:r>
              <a:rPr lang="en-GB" dirty="0" smtClean="0">
                <a:solidFill>
                  <a:srgbClr val="000090"/>
                </a:solidFill>
                <a:latin typeface="Times" charset="0"/>
              </a:rPr>
              <a:t>temperatures</a:t>
            </a:r>
            <a:endParaRPr lang="en-GB" dirty="0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" y="2333625"/>
            <a:ext cx="352387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in RHIC central </a:t>
            </a:r>
          </a:p>
          <a:p>
            <a:r>
              <a:rPr lang="en-US" b="0" i="1" dirty="0">
                <a:solidFill>
                  <a:srgbClr val="FF0000"/>
                </a:solidFill>
              </a:rPr>
              <a:t>o</a:t>
            </a:r>
            <a:r>
              <a:rPr lang="en-US" b="0" i="1" dirty="0" smtClean="0">
                <a:solidFill>
                  <a:srgbClr val="FF0000"/>
                </a:solidFill>
              </a:rPr>
              <a:t>ver the transverse plane:</a:t>
            </a:r>
          </a:p>
          <a:p>
            <a:endParaRPr lang="en-US" b="0" i="1" dirty="0" smtClean="0">
              <a:solidFill>
                <a:srgbClr val="FF0000"/>
              </a:solidFill>
            </a:endParaRPr>
          </a:p>
          <a:p>
            <a:endParaRPr lang="en-US" b="0" i="1" dirty="0">
              <a:solidFill>
                <a:srgbClr val="FF0000"/>
              </a:solidFill>
            </a:endParaRPr>
          </a:p>
          <a:p>
            <a:endParaRPr lang="en-US" b="0" i="1" dirty="0" smtClean="0">
              <a:solidFill>
                <a:srgbClr val="FF0000"/>
              </a:solidFill>
            </a:endParaRPr>
          </a:p>
          <a:p>
            <a:endParaRPr lang="en-US" b="0" i="1" dirty="0">
              <a:solidFill>
                <a:srgbClr val="FF0000"/>
              </a:solidFill>
            </a:endParaRPr>
          </a:p>
          <a:p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</a:rPr>
              <a:t>Note again:</a:t>
            </a:r>
          </a:p>
          <a:p>
            <a:r>
              <a:rPr lang="en-US" sz="2000" b="0" i="1" dirty="0" smtClean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US" sz="2000" b="0" i="1" dirty="0" err="1" smtClean="0">
                <a:solidFill>
                  <a:schemeClr val="bg1">
                    <a:lumMod val="50000"/>
                  </a:schemeClr>
                </a:solidFill>
              </a:rPr>
              <a:t>partons</a:t>
            </a:r>
            <a:r>
              <a:rPr lang="en-US" sz="2000" b="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sz="2000" b="0" i="1" dirty="0" smtClean="0">
                <a:solidFill>
                  <a:schemeClr val="bg1">
                    <a:lumMod val="50000"/>
                  </a:schemeClr>
                </a:solidFill>
              </a:rPr>
              <a:t>within </a:t>
            </a:r>
            <a:r>
              <a:rPr lang="en-US" sz="2000" b="0" i="1" dirty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en-US" sz="2000" b="0" i="1" dirty="0" err="1">
                <a:solidFill>
                  <a:schemeClr val="bg1">
                    <a:lumMod val="50000"/>
                  </a:schemeClr>
                </a:solidFill>
                <a:latin typeface="Lucida Grande"/>
                <a:ea typeface="Lucida Grande"/>
                <a:cs typeface="Lucida Grande"/>
              </a:rPr>
              <a:t>η</a:t>
            </a:r>
            <a:r>
              <a:rPr lang="en-US" sz="2000" b="0" i="1" dirty="0">
                <a:solidFill>
                  <a:schemeClr val="bg1">
                    <a:lumMod val="50000"/>
                  </a:schemeClr>
                </a:solidFill>
              </a:rPr>
              <a:t>|&lt;1/</a:t>
            </a:r>
            <a:r>
              <a:rPr lang="en-US" sz="2000" b="0" i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sz="20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655050"/>
              </p:ext>
            </p:extLst>
          </p:nvPr>
        </p:nvGraphicFramePr>
        <p:xfrm>
          <a:off x="33337" y="1800225"/>
          <a:ext cx="4333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0" name="Equation" r:id="rId3" imgW="127000" imgH="165100" progId="Equation.3">
                  <p:embed/>
                </p:oleObj>
              </mc:Choice>
              <mc:Fallback>
                <p:oleObj name="Equation" r:id="rId3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37" y="1800225"/>
                        <a:ext cx="433388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04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-vs-x-ab-2collision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7" y="733425"/>
            <a:ext cx="6471363" cy="3902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5" y="4543425"/>
            <a:ext cx="1005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We have seen:	      </a:t>
            </a:r>
            <a:r>
              <a:rPr lang="en-US" b="0" dirty="0">
                <a:solidFill>
                  <a:srgbClr val="0000FF"/>
                </a:solidFill>
              </a:rPr>
              <a:t> </a:t>
            </a:r>
            <a:r>
              <a:rPr lang="en-US" b="0" dirty="0" smtClean="0">
                <a:solidFill>
                  <a:srgbClr val="0000FF"/>
                </a:solidFill>
              </a:rPr>
              <a:t> 	        for each cell in the inner part of the overlap volume</a:t>
            </a:r>
          </a:p>
          <a:p>
            <a:endParaRPr lang="en-US" b="0" dirty="0" smtClean="0">
              <a:solidFill>
                <a:srgbClr val="0000FF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buFont typeface="Wingdings" charset="0"/>
              <a:buChar char="è"/>
            </a:pPr>
            <a:r>
              <a:rPr lang="en-US" b="0" dirty="0">
                <a:solidFill>
                  <a:srgbClr val="0000FF"/>
                </a:solidFill>
              </a:rPr>
              <a:t>E</a:t>
            </a:r>
            <a:r>
              <a:rPr lang="en-US" b="0" dirty="0" smtClean="0">
                <a:solidFill>
                  <a:srgbClr val="0000FF"/>
                </a:solidFill>
              </a:rPr>
              <a:t>nergy and number densities </a:t>
            </a:r>
            <a:r>
              <a:rPr lang="en-US" b="0" dirty="0" err="1" smtClean="0">
                <a:solidFill>
                  <a:srgbClr val="FF0000"/>
                </a:solidFill>
              </a:rPr>
              <a:t>ε</a:t>
            </a:r>
            <a:r>
              <a:rPr lang="en-US" b="0" dirty="0" smtClean="0">
                <a:solidFill>
                  <a:srgbClr val="FF0000"/>
                </a:solidFill>
              </a:rPr>
              <a:t>, </a:t>
            </a:r>
            <a:r>
              <a:rPr lang="en-US" b="0" i="1" dirty="0" smtClean="0">
                <a:solidFill>
                  <a:srgbClr val="FF0000"/>
                </a:solidFill>
              </a:rPr>
              <a:t>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rgbClr val="0000FF"/>
                </a:solidFill>
              </a:rPr>
              <a:t>are too high, relative to the expected values </a:t>
            </a:r>
          </a:p>
          <a:p>
            <a:r>
              <a:rPr lang="en-US" b="0" dirty="0" smtClean="0">
                <a:solidFill>
                  <a:srgbClr val="0000FF"/>
                </a:solidFill>
              </a:rPr>
              <a:t>	for an ideal QGP at 	      (that has the same &lt;</a:t>
            </a:r>
            <a:r>
              <a:rPr lang="en-US" b="0" dirty="0" err="1" smtClean="0">
                <a:solidFill>
                  <a:srgbClr val="0000FF"/>
                </a:solidFill>
              </a:rPr>
              <a:t>p</a:t>
            </a:r>
            <a:r>
              <a:rPr lang="en-US" b="0" baseline="-25000" dirty="0" err="1" smtClean="0">
                <a:solidFill>
                  <a:srgbClr val="0000FF"/>
                </a:solidFill>
              </a:rPr>
              <a:t>T</a:t>
            </a:r>
            <a:r>
              <a:rPr lang="en-US" b="0" dirty="0" smtClean="0">
                <a:solidFill>
                  <a:srgbClr val="0000FF"/>
                </a:solidFill>
              </a:rPr>
              <a:t>&gt; as </a:t>
            </a:r>
            <a:r>
              <a:rPr lang="en-US" b="0" dirty="0" err="1" smtClean="0">
                <a:solidFill>
                  <a:srgbClr val="0000FF"/>
                </a:solidFill>
              </a:rPr>
              <a:t>partons</a:t>
            </a:r>
            <a:r>
              <a:rPr lang="en-US" b="0" dirty="0" smtClean="0">
                <a:solidFill>
                  <a:srgbClr val="0000FF"/>
                </a:solidFill>
              </a:rPr>
              <a:t> in the cell)</a:t>
            </a:r>
            <a:endParaRPr lang="en-US" b="0" dirty="0" smtClean="0">
              <a:solidFill>
                <a:srgbClr val="0000FF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342900" indent="-342900">
              <a:buFont typeface="Wingdings" charset="0"/>
              <a:buChar char="è"/>
            </a:pPr>
            <a:r>
              <a:rPr lang="en-US" b="0" dirty="0" smtClean="0">
                <a:solidFill>
                  <a:srgbClr val="0000FF"/>
                </a:solidFill>
              </a:rPr>
              <a:t>The local </a:t>
            </a:r>
            <a:r>
              <a:rPr lang="en-US" b="0" dirty="0" err="1" smtClean="0">
                <a:solidFill>
                  <a:srgbClr val="0000FF"/>
                </a:solidFill>
              </a:rPr>
              <a:t>parton</a:t>
            </a:r>
            <a:r>
              <a:rPr lang="en-US" b="0" dirty="0" smtClean="0">
                <a:solidFill>
                  <a:srgbClr val="0000FF"/>
                </a:solidFill>
              </a:rPr>
              <a:t> system is over-populated.</a:t>
            </a:r>
          </a:p>
          <a:p>
            <a:r>
              <a:rPr lang="en-US" b="0" dirty="0" smtClean="0">
                <a:solidFill>
                  <a:srgbClr val="0000FF"/>
                </a:solidFill>
              </a:rPr>
              <a:t>	</a:t>
            </a:r>
            <a:r>
              <a:rPr lang="en-US" b="0" dirty="0" smtClean="0">
                <a:solidFill>
                  <a:schemeClr val="tx1"/>
                </a:solidFill>
              </a:rPr>
              <a:t>Quarks/antiquark densities are limited by the Pauli principle</a:t>
            </a:r>
          </a:p>
          <a:p>
            <a:r>
              <a:rPr lang="en-US" b="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	</a:t>
            </a:r>
            <a:r>
              <a:rPr lang="en-US" b="0" dirty="0">
                <a:solidFill>
                  <a:schemeClr val="tx1"/>
                </a:solidFill>
                <a:sym typeface="Wingdings"/>
              </a:rPr>
              <a:t>G</a:t>
            </a:r>
            <a:r>
              <a:rPr lang="en-US" b="0" dirty="0" smtClean="0">
                <a:solidFill>
                  <a:schemeClr val="tx1"/>
                </a:solidFill>
              </a:rPr>
              <a:t>luons must be </a:t>
            </a:r>
            <a:r>
              <a:rPr lang="en-US" b="0" dirty="0">
                <a:solidFill>
                  <a:schemeClr val="tx1"/>
                </a:solidFill>
              </a:rPr>
              <a:t>over-populated. </a:t>
            </a:r>
            <a:endParaRPr lang="en-US" b="0" dirty="0">
              <a:solidFill>
                <a:schemeClr val="tx1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81626"/>
              </p:ext>
            </p:extLst>
          </p:nvPr>
        </p:nvGraphicFramePr>
        <p:xfrm>
          <a:off x="2051050" y="4543425"/>
          <a:ext cx="13874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1" name="Equation" r:id="rId5" imgW="406400" imgH="177800" progId="Equation.3">
                  <p:embed/>
                </p:oleObj>
              </mc:Choice>
              <mc:Fallback>
                <p:oleObj name="Equation" r:id="rId5" imgW="406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1050" y="4543425"/>
                        <a:ext cx="138747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57525" y="123825"/>
            <a:ext cx="378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Times" charset="0"/>
              </a:rPr>
              <a:t>Over-population of </a:t>
            </a:r>
            <a:r>
              <a:rPr lang="en-GB" dirty="0" err="1" smtClean="0">
                <a:solidFill>
                  <a:srgbClr val="000090"/>
                </a:solidFill>
                <a:latin typeface="Times" charset="0"/>
              </a:rPr>
              <a:t>partons</a:t>
            </a:r>
            <a:endParaRPr lang="en-GB" dirty="0">
              <a:solidFill>
                <a:srgbClr val="000090"/>
              </a:solidFill>
              <a:latin typeface="Times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066925" y="1343025"/>
            <a:ext cx="3505200" cy="152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2066925" y="1876425"/>
            <a:ext cx="358140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697809"/>
              </p:ext>
            </p:extLst>
          </p:nvPr>
        </p:nvGraphicFramePr>
        <p:xfrm>
          <a:off x="88518" y="1256457"/>
          <a:ext cx="2740407" cy="924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2" name="Equation" r:id="rId7" imgW="939800" imgH="317500" progId="Equation.3">
                  <p:embed/>
                </p:oleObj>
              </mc:Choice>
              <mc:Fallback>
                <p:oleObj name="Equation" r:id="rId7" imgW="9398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518" y="1256457"/>
                        <a:ext cx="2740407" cy="924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093679"/>
              </p:ext>
            </p:extLst>
          </p:nvPr>
        </p:nvGraphicFramePr>
        <p:xfrm>
          <a:off x="104775" y="2257425"/>
          <a:ext cx="2571750" cy="655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3" name="Equation" r:id="rId9" imgW="800100" imgH="203200" progId="Equation.3">
                  <p:embed/>
                </p:oleObj>
              </mc:Choice>
              <mc:Fallback>
                <p:oleObj name="Equation" r:id="rId9" imgW="800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775" y="2257425"/>
                        <a:ext cx="2571750" cy="655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66964"/>
              </p:ext>
            </p:extLst>
          </p:nvPr>
        </p:nvGraphicFramePr>
        <p:xfrm>
          <a:off x="3495675" y="5632549"/>
          <a:ext cx="7810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4" name="Equation" r:id="rId11" imgW="228600" imgH="177800" progId="Equation.3">
                  <p:embed/>
                </p:oleObj>
              </mc:Choice>
              <mc:Fallback>
                <p:oleObj name="Equation" r:id="rId11" imgW="228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95675" y="5632549"/>
                        <a:ext cx="781050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38125" y="3248026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1" dirty="0" smtClean="0">
                <a:solidFill>
                  <a:schemeClr val="tx1"/>
                </a:solidFill>
              </a:rPr>
              <a:t>Expect density for </a:t>
            </a:r>
            <a:r>
              <a:rPr lang="en-US" sz="2000" b="0" i="1" dirty="0">
                <a:solidFill>
                  <a:schemeClr val="tx1"/>
                </a:solidFill>
              </a:rPr>
              <a:t>an ideal </a:t>
            </a:r>
            <a:r>
              <a:rPr lang="en-US" sz="2000" b="0" i="1" dirty="0" smtClean="0">
                <a:solidFill>
                  <a:schemeClr val="tx1"/>
                </a:solidFill>
              </a:rPr>
              <a:t>QGP</a:t>
            </a:r>
          </a:p>
          <a:p>
            <a:r>
              <a:rPr lang="en-US" sz="2000" b="0" i="1" dirty="0" smtClean="0">
                <a:solidFill>
                  <a:schemeClr val="tx1"/>
                </a:solidFill>
              </a:rPr>
              <a:t>at temperature</a:t>
            </a:r>
            <a:endParaRPr lang="en-US" sz="2000" i="1" baseline="-250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762125" y="2867025"/>
            <a:ext cx="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174066"/>
              </p:ext>
            </p:extLst>
          </p:nvPr>
        </p:nvGraphicFramePr>
        <p:xfrm>
          <a:off x="1859071" y="3552825"/>
          <a:ext cx="68699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5" name="Equation" r:id="rId13" imgW="228600" imgH="177800" progId="Equation.3">
                  <p:embed/>
                </p:oleObj>
              </mc:Choice>
              <mc:Fallback>
                <p:oleObj name="Equation" r:id="rId13" imgW="228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59071" y="3552825"/>
                        <a:ext cx="686996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90525" y="809625"/>
            <a:ext cx="2500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For </a:t>
            </a:r>
            <a:r>
              <a:rPr lang="en-US" b="0" dirty="0">
                <a:solidFill>
                  <a:srgbClr val="0000FF"/>
                </a:solidFill>
              </a:rPr>
              <a:t>the center </a:t>
            </a:r>
            <a:r>
              <a:rPr lang="en-US" b="0" dirty="0" smtClean="0">
                <a:solidFill>
                  <a:srgbClr val="0000FF"/>
                </a:solidFill>
              </a:rPr>
              <a:t>cell: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3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971928" y="200025"/>
            <a:ext cx="1914525" cy="34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2475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200" dirty="0">
                <a:solidFill>
                  <a:srgbClr val="000090"/>
                </a:solidFill>
                <a:latin typeface="Times" charset="0"/>
              </a:rPr>
              <a:t>Outline</a:t>
            </a:r>
            <a:endParaRPr lang="en-GB" sz="3600" dirty="0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95325" y="1632465"/>
            <a:ext cx="8683492" cy="473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800" b="0" dirty="0" smtClean="0">
                <a:solidFill>
                  <a:srgbClr val="800000"/>
                </a:solidFill>
                <a:latin typeface="Times" charset="0"/>
              </a:rPr>
              <a:t>Motivation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800" b="0" dirty="0">
              <a:solidFill>
                <a:srgbClr val="800000"/>
              </a:solidFill>
              <a:latin typeface="Times" charset="0"/>
            </a:endParaRP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800" b="0" dirty="0" smtClean="0">
                <a:solidFill>
                  <a:srgbClr val="800000"/>
                </a:solidFill>
                <a:latin typeface="Times" charset="0"/>
              </a:rPr>
              <a:t>Constraining parameters of the AMPT-String Melting model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800" b="0" dirty="0" smtClean="0">
              <a:solidFill>
                <a:srgbClr val="000090"/>
              </a:solidFill>
              <a:latin typeface="Times" charset="0"/>
            </a:endParaRP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800" b="0" dirty="0" smtClean="0">
                <a:solidFill>
                  <a:srgbClr val="000090"/>
                </a:solidFill>
                <a:latin typeface="Times" charset="0"/>
              </a:rPr>
              <a:t>Evolution of flow, densities and energy-momentum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800" b="0" dirty="0">
              <a:solidFill>
                <a:srgbClr val="000090"/>
              </a:solidFill>
              <a:latin typeface="Times" charset="0"/>
            </a:endParaRP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800" b="0" dirty="0">
                <a:solidFill>
                  <a:srgbClr val="000090"/>
                </a:solidFill>
                <a:latin typeface="Times" charset="0"/>
              </a:rPr>
              <a:t>Evolution of </a:t>
            </a:r>
            <a:r>
              <a:rPr lang="en-GB" sz="2800" b="0" dirty="0" smtClean="0">
                <a:solidFill>
                  <a:srgbClr val="000090"/>
                </a:solidFill>
                <a:latin typeface="Times" charset="0"/>
              </a:rPr>
              <a:t>extracted effective temperatures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800" b="0" dirty="0" smtClean="0">
              <a:solidFill>
                <a:srgbClr val="000090"/>
              </a:solidFill>
              <a:latin typeface="Times" charset="0"/>
            </a:endParaRP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800" b="0" dirty="0" smtClean="0">
                <a:solidFill>
                  <a:srgbClr val="000090"/>
                </a:solidFill>
                <a:latin typeface="Times" charset="0"/>
              </a:rPr>
              <a:t>Over-population of </a:t>
            </a:r>
            <a:r>
              <a:rPr lang="en-GB" sz="2800" b="0" dirty="0" err="1" smtClean="0">
                <a:solidFill>
                  <a:srgbClr val="000090"/>
                </a:solidFill>
                <a:latin typeface="Times" charset="0"/>
              </a:rPr>
              <a:t>partons</a:t>
            </a:r>
            <a:endParaRPr lang="en-GB" sz="2800" b="0" dirty="0" smtClean="0">
              <a:solidFill>
                <a:srgbClr val="000090"/>
              </a:solidFill>
              <a:latin typeface="Times" charset="0"/>
            </a:endParaRP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800" b="0" dirty="0">
              <a:solidFill>
                <a:srgbClr val="000090"/>
              </a:solidFill>
              <a:latin typeface="Times" charset="0"/>
            </a:endParaRP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800" b="0" dirty="0" smtClean="0">
                <a:solidFill>
                  <a:srgbClr val="800000"/>
                </a:solidFill>
                <a:latin typeface="Times" charset="0"/>
              </a:rPr>
              <a:t>Summary</a:t>
            </a:r>
            <a:endParaRPr lang="en-GB" sz="2800" b="0" dirty="0">
              <a:solidFill>
                <a:srgbClr val="800000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7525" y="123825"/>
            <a:ext cx="378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Times" charset="0"/>
              </a:rPr>
              <a:t>Over-population of </a:t>
            </a:r>
            <a:r>
              <a:rPr lang="en-GB" dirty="0" err="1" smtClean="0">
                <a:solidFill>
                  <a:srgbClr val="000090"/>
                </a:solidFill>
                <a:latin typeface="Times" charset="0"/>
              </a:rPr>
              <a:t>partons</a:t>
            </a:r>
            <a:endParaRPr lang="en-GB" dirty="0">
              <a:solidFill>
                <a:srgbClr val="000090"/>
              </a:solidFill>
              <a:latin typeface="Times" charset="0"/>
            </a:endParaRPr>
          </a:p>
        </p:txBody>
      </p:sp>
      <p:pic>
        <p:nvPicPr>
          <p:cNvPr id="6" name="Picture 5" descr="overPopulatedCells-lhcMidCentr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99" y="1266825"/>
            <a:ext cx="6072326" cy="579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883229"/>
            <a:ext cx="4962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 </a:t>
            </a:r>
            <a:r>
              <a:rPr lang="en-GB" sz="2200" b="0" dirty="0" smtClean="0">
                <a:solidFill>
                  <a:srgbClr val="000090"/>
                </a:solidFill>
                <a:latin typeface="Times" charset="0"/>
                <a:sym typeface="Wingdings"/>
              </a:rPr>
              <a:t>QGP cells at </a:t>
            </a:r>
            <a:r>
              <a:rPr lang="en-GB" sz="2200" b="0" i="1" dirty="0" smtClean="0">
                <a:solidFill>
                  <a:srgbClr val="000090"/>
                </a:solidFill>
                <a:latin typeface="Times" charset="0"/>
                <a:sym typeface="Wingdings"/>
              </a:rPr>
              <a:t>t=0.2 </a:t>
            </a:r>
            <a:r>
              <a:rPr lang="en-GB" sz="2200" b="0" i="1" dirty="0" err="1" smtClean="0">
                <a:solidFill>
                  <a:srgbClr val="000090"/>
                </a:solidFill>
                <a:latin typeface="Times" charset="0"/>
                <a:sym typeface="Wingdings"/>
              </a:rPr>
              <a:t>fm</a:t>
            </a:r>
            <a:r>
              <a:rPr lang="en-GB" sz="2200" b="0" i="1" dirty="0" smtClean="0">
                <a:solidFill>
                  <a:srgbClr val="000090"/>
                </a:solidFill>
                <a:latin typeface="Times" charset="0"/>
                <a:sym typeface="Wingdings"/>
              </a:rPr>
              <a:t>/c</a:t>
            </a:r>
            <a:endParaRPr lang="en-US" sz="2200" b="0" i="1" dirty="0">
              <a:sym typeface="Wingdings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sz="2200" b="0" dirty="0" smtClean="0">
                <a:solidFill>
                  <a:srgbClr val="000090"/>
                </a:solidFill>
                <a:latin typeface="Times" charset="0"/>
                <a:sym typeface="Wingdings"/>
              </a:rPr>
              <a:t>O</a:t>
            </a:r>
            <a:r>
              <a:rPr lang="en-GB" sz="2200" b="0" dirty="0" err="1" smtClean="0">
                <a:solidFill>
                  <a:srgbClr val="000090"/>
                </a:solidFill>
                <a:latin typeface="Times" charset="0"/>
                <a:sym typeface="Wingdings"/>
              </a:rPr>
              <a:t>ver</a:t>
            </a:r>
            <a:r>
              <a:rPr lang="en-GB" sz="2200" b="0" dirty="0" smtClean="0">
                <a:solidFill>
                  <a:srgbClr val="000090"/>
                </a:solidFill>
                <a:latin typeface="Times" charset="0"/>
                <a:sym typeface="Wingdings"/>
              </a:rPr>
              <a:t>-populated cells </a:t>
            </a:r>
            <a:r>
              <a:rPr lang="en-GB" sz="2200" b="0" dirty="0">
                <a:solidFill>
                  <a:srgbClr val="000090"/>
                </a:solidFill>
                <a:latin typeface="Times" charset="0"/>
                <a:sym typeface="Wingdings"/>
              </a:rPr>
              <a:t>at </a:t>
            </a:r>
            <a:r>
              <a:rPr lang="en-GB" sz="2200" b="0" i="1" dirty="0">
                <a:solidFill>
                  <a:srgbClr val="000090"/>
                </a:solidFill>
                <a:latin typeface="Times" charset="0"/>
                <a:sym typeface="Wingdings"/>
              </a:rPr>
              <a:t>t=0.2 </a:t>
            </a:r>
            <a:r>
              <a:rPr lang="en-GB" sz="2200" b="0" i="1" dirty="0" err="1">
                <a:solidFill>
                  <a:srgbClr val="000090"/>
                </a:solidFill>
                <a:latin typeface="Times" charset="0"/>
                <a:sym typeface="Wingdings"/>
              </a:rPr>
              <a:t>fm</a:t>
            </a:r>
            <a:r>
              <a:rPr lang="en-GB" sz="2200" b="0" i="1" dirty="0">
                <a:solidFill>
                  <a:srgbClr val="000090"/>
                </a:solidFill>
                <a:latin typeface="Times" charset="0"/>
                <a:sym typeface="Wingdings"/>
              </a:rPr>
              <a:t>/c</a:t>
            </a:r>
            <a:endParaRPr lang="en-US" sz="2200" b="0" i="1" dirty="0">
              <a:sym typeface="Wingdings"/>
            </a:endParaRPr>
          </a:p>
          <a:p>
            <a:r>
              <a:rPr lang="en-US" sz="1800" b="0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Δ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sz="2200" b="0" dirty="0">
                <a:solidFill>
                  <a:srgbClr val="000090"/>
                </a:solidFill>
                <a:latin typeface="Times" charset="0"/>
                <a:sym typeface="Wingdings"/>
              </a:rPr>
              <a:t>O</a:t>
            </a:r>
            <a:r>
              <a:rPr lang="en-GB" sz="2200" b="0" dirty="0" err="1">
                <a:solidFill>
                  <a:srgbClr val="000090"/>
                </a:solidFill>
                <a:latin typeface="Times" charset="0"/>
                <a:sym typeface="Wingdings"/>
              </a:rPr>
              <a:t>ver</a:t>
            </a:r>
            <a:r>
              <a:rPr lang="en-GB" sz="2200" b="0" dirty="0">
                <a:solidFill>
                  <a:srgbClr val="000090"/>
                </a:solidFill>
                <a:latin typeface="Times" charset="0"/>
                <a:sym typeface="Wingdings"/>
              </a:rPr>
              <a:t>-populated </a:t>
            </a:r>
            <a:r>
              <a:rPr lang="en-GB" sz="2200" b="0" dirty="0" smtClean="0">
                <a:solidFill>
                  <a:srgbClr val="000090"/>
                </a:solidFill>
                <a:latin typeface="Times" charset="0"/>
                <a:sym typeface="Wingdings"/>
              </a:rPr>
              <a:t>cells </a:t>
            </a:r>
            <a:r>
              <a:rPr lang="en-GB" sz="2200" b="0" dirty="0">
                <a:solidFill>
                  <a:srgbClr val="000090"/>
                </a:solidFill>
                <a:latin typeface="Times" charset="0"/>
                <a:sym typeface="Wingdings"/>
              </a:rPr>
              <a:t>at </a:t>
            </a:r>
            <a:r>
              <a:rPr lang="en-GB" sz="2200" b="0" i="1" dirty="0">
                <a:solidFill>
                  <a:srgbClr val="000090"/>
                </a:solidFill>
                <a:latin typeface="Times" charset="0"/>
                <a:sym typeface="Wingdings"/>
              </a:rPr>
              <a:t>t</a:t>
            </a:r>
            <a:r>
              <a:rPr lang="en-GB" sz="2200" b="0" i="1" dirty="0" smtClean="0">
                <a:solidFill>
                  <a:srgbClr val="000090"/>
                </a:solidFill>
                <a:latin typeface="Times" charset="0"/>
                <a:sym typeface="Wingdings"/>
              </a:rPr>
              <a:t>=</a:t>
            </a:r>
            <a:r>
              <a:rPr lang="en-GB" sz="2200" b="0" i="1" dirty="0">
                <a:solidFill>
                  <a:srgbClr val="000090"/>
                </a:solidFill>
                <a:latin typeface="Times" charset="0"/>
                <a:sym typeface="Wingdings"/>
              </a:rPr>
              <a:t>3</a:t>
            </a:r>
            <a:r>
              <a:rPr lang="en-GB" sz="2200" b="0" i="1" dirty="0" smtClean="0">
                <a:solidFill>
                  <a:srgbClr val="000090"/>
                </a:solidFill>
                <a:latin typeface="Times" charset="0"/>
                <a:sym typeface="Wingdings"/>
              </a:rPr>
              <a:t> </a:t>
            </a:r>
            <a:r>
              <a:rPr lang="en-GB" sz="2200" b="0" i="1" dirty="0" err="1">
                <a:solidFill>
                  <a:srgbClr val="000090"/>
                </a:solidFill>
                <a:latin typeface="Times" charset="0"/>
                <a:sym typeface="Wingdings"/>
              </a:rPr>
              <a:t>fm</a:t>
            </a:r>
            <a:r>
              <a:rPr lang="en-GB" sz="2200" b="0" i="1" dirty="0">
                <a:solidFill>
                  <a:srgbClr val="000090"/>
                </a:solidFill>
                <a:latin typeface="Times" charset="0"/>
                <a:sym typeface="Wingdings"/>
              </a:rPr>
              <a:t>/c</a:t>
            </a:r>
            <a:endParaRPr lang="en-US" sz="2200" b="0" i="1" dirty="0"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1925" y="805160"/>
            <a:ext cx="6124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Transverse plane of LHC mid-central (b=7.8fm)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" y="1498600"/>
            <a:ext cx="435276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Terminology:</a:t>
            </a:r>
          </a:p>
          <a:p>
            <a:r>
              <a:rPr lang="en-US" sz="2200" b="0" dirty="0" smtClean="0">
                <a:solidFill>
                  <a:srgbClr val="0000FF"/>
                </a:solidFill>
              </a:rPr>
              <a:t>QGP cell: </a:t>
            </a:r>
            <a:r>
              <a:rPr lang="en-US" sz="2200" b="0" dirty="0" smtClean="0">
                <a:solidFill>
                  <a:schemeClr val="tx1"/>
                </a:solidFill>
              </a:rPr>
              <a:t>c</a:t>
            </a:r>
            <a:r>
              <a:rPr lang="en-GB" sz="2200" b="0" dirty="0" smtClean="0">
                <a:solidFill>
                  <a:schemeClr val="tx1"/>
                </a:solidFill>
                <a:latin typeface="Times" charset="0"/>
                <a:sym typeface="Wingdings"/>
              </a:rPr>
              <a:t>ell </a:t>
            </a:r>
            <a:r>
              <a:rPr lang="en-GB" sz="2200" b="0" dirty="0">
                <a:solidFill>
                  <a:schemeClr val="tx1"/>
                </a:solidFill>
                <a:latin typeface="Times" charset="0"/>
                <a:sym typeface="Wingdings"/>
              </a:rPr>
              <a:t>with </a:t>
            </a:r>
            <a:r>
              <a:rPr lang="en-GB" sz="2200" b="0" dirty="0" err="1" smtClean="0">
                <a:solidFill>
                  <a:schemeClr val="tx1"/>
                </a:solidFill>
                <a:latin typeface="Times" charset="0"/>
                <a:sym typeface="Wingdings"/>
              </a:rPr>
              <a:t>ε</a:t>
            </a:r>
            <a:r>
              <a:rPr lang="en-GB" sz="2200" b="0" dirty="0">
                <a:solidFill>
                  <a:schemeClr val="tx1"/>
                </a:solidFill>
                <a:latin typeface="Times" charset="0"/>
                <a:sym typeface="Wingdings"/>
              </a:rPr>
              <a:t> </a:t>
            </a:r>
            <a:r>
              <a:rPr lang="en-GB" sz="2200" b="0" dirty="0" smtClean="0">
                <a:solidFill>
                  <a:schemeClr val="tx1"/>
                </a:solidFill>
                <a:latin typeface="Times" charset="0"/>
                <a:sym typeface="Wingdings"/>
              </a:rPr>
              <a:t>&gt;1.05 </a:t>
            </a:r>
            <a:r>
              <a:rPr lang="en-GB" sz="2200" b="0" dirty="0" err="1" smtClean="0">
                <a:solidFill>
                  <a:schemeClr val="tx1"/>
                </a:solidFill>
                <a:latin typeface="Times" charset="0"/>
                <a:sym typeface="Wingdings"/>
              </a:rPr>
              <a:t>GeV</a:t>
            </a:r>
            <a:r>
              <a:rPr lang="en-GB" sz="2200" b="0" dirty="0" smtClean="0">
                <a:solidFill>
                  <a:schemeClr val="tx1"/>
                </a:solidFill>
                <a:latin typeface="Times" charset="0"/>
                <a:sym typeface="Wingdings"/>
              </a:rPr>
              <a:t>/fm</a:t>
            </a:r>
            <a:r>
              <a:rPr lang="en-GB" sz="2200" b="0" baseline="30000" dirty="0" smtClean="0">
                <a:solidFill>
                  <a:schemeClr val="tx1"/>
                </a:solidFill>
                <a:latin typeface="Times" charset="0"/>
                <a:sym typeface="Wingdings"/>
              </a:rPr>
              <a:t>3</a:t>
            </a:r>
            <a:endParaRPr lang="en-US" sz="2200" b="0" baseline="30000" dirty="0" smtClean="0">
              <a:solidFill>
                <a:schemeClr val="tx1"/>
              </a:solidFill>
            </a:endParaRPr>
          </a:p>
          <a:p>
            <a:endParaRPr lang="en-US" sz="2200" b="0" dirty="0">
              <a:solidFill>
                <a:srgbClr val="0000FF"/>
              </a:solidFill>
            </a:endParaRPr>
          </a:p>
          <a:p>
            <a:r>
              <a:rPr lang="en-US" sz="2200" b="0" dirty="0" smtClean="0">
                <a:solidFill>
                  <a:srgbClr val="0000FF"/>
                </a:solidFill>
              </a:rPr>
              <a:t>Over</a:t>
            </a:r>
            <a:r>
              <a:rPr lang="en-US" sz="2200" b="0" dirty="0">
                <a:solidFill>
                  <a:srgbClr val="0000FF"/>
                </a:solidFill>
              </a:rPr>
              <a:t>-</a:t>
            </a:r>
            <a:r>
              <a:rPr lang="en-US" sz="2200" b="0" dirty="0" smtClean="0">
                <a:solidFill>
                  <a:srgbClr val="0000FF"/>
                </a:solidFill>
              </a:rPr>
              <a:t>populated cell: </a:t>
            </a:r>
          </a:p>
          <a:p>
            <a:r>
              <a:rPr lang="en-US" sz="2200" b="0" dirty="0" smtClean="0"/>
              <a:t>	QGP c</a:t>
            </a:r>
            <a:r>
              <a:rPr lang="en-GB" sz="2200" b="0" dirty="0" smtClean="0">
                <a:latin typeface="Times" charset="0"/>
                <a:sym typeface="Wingdings"/>
              </a:rPr>
              <a:t>ell with</a:t>
            </a:r>
            <a:endParaRPr lang="en-US" sz="2200" b="0" baseline="30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928020"/>
              </p:ext>
            </p:extLst>
          </p:nvPr>
        </p:nvGraphicFramePr>
        <p:xfrm>
          <a:off x="2676525" y="2870200"/>
          <a:ext cx="13874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98" name="Equation" r:id="rId5" imgW="406400" imgH="177800" progId="Equation.3">
                  <p:embed/>
                </p:oleObj>
              </mc:Choice>
              <mc:Fallback>
                <p:oleObj name="Equation" r:id="rId5" imgW="406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6525" y="2870200"/>
                        <a:ext cx="138747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66675" y="6440984"/>
            <a:ext cx="5862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solidFill>
                  <a:srgbClr val="0000FF"/>
                </a:solidFill>
              </a:rPr>
              <a:t>Over-population in inner </a:t>
            </a:r>
            <a:r>
              <a:rPr lang="en-US" sz="2200" b="0" dirty="0">
                <a:solidFill>
                  <a:srgbClr val="0000FF"/>
                </a:solidFill>
              </a:rPr>
              <a:t>part </a:t>
            </a:r>
            <a:r>
              <a:rPr lang="en-US" sz="2200" b="0" dirty="0" smtClean="0">
                <a:solidFill>
                  <a:srgbClr val="0000FF"/>
                </a:solidFill>
              </a:rPr>
              <a:t>of </a:t>
            </a:r>
            <a:r>
              <a:rPr lang="en-US" sz="2200" b="0" dirty="0">
                <a:solidFill>
                  <a:srgbClr val="0000FF"/>
                </a:solidFill>
              </a:rPr>
              <a:t>overlap </a:t>
            </a:r>
            <a:r>
              <a:rPr lang="en-US" sz="2200" b="0" dirty="0" smtClean="0">
                <a:solidFill>
                  <a:srgbClr val="0000FF"/>
                </a:solidFill>
              </a:rPr>
              <a:t>volume;</a:t>
            </a:r>
          </a:p>
          <a:p>
            <a:r>
              <a:rPr lang="en-US" sz="2200" b="0" dirty="0" smtClean="0">
                <a:solidFill>
                  <a:srgbClr val="0000FF"/>
                </a:solidFill>
              </a:rPr>
              <a:t>many over-populated cells even after several </a:t>
            </a:r>
            <a:r>
              <a:rPr lang="en-US" sz="2200" b="0" i="1" dirty="0" err="1" smtClean="0">
                <a:solidFill>
                  <a:srgbClr val="0000FF"/>
                </a:solidFill>
              </a:rPr>
              <a:t>fm</a:t>
            </a:r>
            <a:r>
              <a:rPr lang="en-US" sz="2200" b="0" i="1" dirty="0" smtClean="0">
                <a:solidFill>
                  <a:srgbClr val="0000FF"/>
                </a:solidFill>
              </a:rPr>
              <a:t>/c</a:t>
            </a:r>
            <a:endParaRPr lang="en-US" sz="2200" b="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2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-overPopulatedCel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42" y="962025"/>
            <a:ext cx="7058708" cy="5966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7525" y="123825"/>
            <a:ext cx="378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Times" charset="0"/>
              </a:rPr>
              <a:t>Over-population of </a:t>
            </a:r>
            <a:r>
              <a:rPr lang="en-GB" dirty="0" err="1" smtClean="0">
                <a:solidFill>
                  <a:srgbClr val="000090"/>
                </a:solidFill>
                <a:latin typeface="Times" charset="0"/>
              </a:rPr>
              <a:t>partons</a:t>
            </a:r>
            <a:endParaRPr lang="en-GB" dirty="0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" y="2333625"/>
            <a:ext cx="3324172" cy="2462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Transverse area:</a:t>
            </a:r>
          </a:p>
          <a:p>
            <a:endParaRPr lang="en-US" sz="2200" b="0" dirty="0">
              <a:solidFill>
                <a:srgbClr val="0000FF"/>
              </a:solidFill>
            </a:endParaRPr>
          </a:p>
          <a:p>
            <a:r>
              <a:rPr lang="en-US" sz="2200" b="0" dirty="0" smtClean="0">
                <a:solidFill>
                  <a:srgbClr val="0000FF"/>
                </a:solidFill>
              </a:rPr>
              <a:t>50-70% of initial QGP cells </a:t>
            </a:r>
          </a:p>
          <a:p>
            <a:r>
              <a:rPr lang="en-US" sz="2200" b="0" dirty="0" smtClean="0">
                <a:solidFill>
                  <a:srgbClr val="0000FF"/>
                </a:solidFill>
              </a:rPr>
              <a:t>are over-populated.</a:t>
            </a:r>
          </a:p>
          <a:p>
            <a:endParaRPr lang="en-US" sz="2200" b="0" dirty="0" smtClean="0">
              <a:solidFill>
                <a:srgbClr val="0000FF"/>
              </a:solidFill>
            </a:endParaRPr>
          </a:p>
          <a:p>
            <a:r>
              <a:rPr lang="en-US" sz="2200" b="0" dirty="0" smtClean="0">
                <a:solidFill>
                  <a:srgbClr val="0000FF"/>
                </a:solidFill>
              </a:rPr>
              <a:t>After 2-3 </a:t>
            </a:r>
            <a:r>
              <a:rPr lang="en-US" sz="2200" b="0" dirty="0" err="1" smtClean="0">
                <a:solidFill>
                  <a:srgbClr val="0000FF"/>
                </a:solidFill>
              </a:rPr>
              <a:t>fm</a:t>
            </a:r>
            <a:r>
              <a:rPr lang="en-US" sz="2200" b="0" dirty="0" smtClean="0">
                <a:solidFill>
                  <a:srgbClr val="0000FF"/>
                </a:solidFill>
              </a:rPr>
              <a:t>/c,</a:t>
            </a:r>
          </a:p>
          <a:p>
            <a:r>
              <a:rPr lang="en-US" sz="2200" b="0" dirty="0">
                <a:solidFill>
                  <a:srgbClr val="0000FF"/>
                </a:solidFill>
              </a:rPr>
              <a:t>a</a:t>
            </a:r>
            <a:r>
              <a:rPr lang="en-US" sz="2200" b="0" dirty="0" smtClean="0">
                <a:solidFill>
                  <a:srgbClr val="0000FF"/>
                </a:solidFill>
              </a:rPr>
              <a:t>ll QGP cells are over-p.</a:t>
            </a:r>
          </a:p>
        </p:txBody>
      </p:sp>
    </p:spTree>
    <p:extLst>
      <p:ext uri="{BB962C8B-B14F-4D97-AF65-F5344CB8AC3E}">
        <p14:creationId xmlns:p14="http://schemas.microsoft.com/office/powerpoint/2010/main" val="18633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asespacef-lhcCentral-ab-pOnl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7" y="2486025"/>
            <a:ext cx="8040866" cy="472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7525" y="123825"/>
            <a:ext cx="378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Times" charset="0"/>
              </a:rPr>
              <a:t>Over-population of </a:t>
            </a:r>
            <a:r>
              <a:rPr lang="en-GB" dirty="0" err="1" smtClean="0">
                <a:solidFill>
                  <a:srgbClr val="000090"/>
                </a:solidFill>
                <a:latin typeface="Times" charset="0"/>
              </a:rPr>
              <a:t>partons</a:t>
            </a:r>
            <a:endParaRPr lang="en-GB" dirty="0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33425"/>
            <a:ext cx="10077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Evaluate </a:t>
            </a:r>
            <a:r>
              <a:rPr lang="en-US" b="0" dirty="0" err="1" smtClean="0"/>
              <a:t>parton</a:t>
            </a:r>
            <a:r>
              <a:rPr lang="en-US" b="0" dirty="0" smtClean="0"/>
              <a:t> phase-space density function </a:t>
            </a:r>
            <a:r>
              <a:rPr lang="en-US" b="0" i="1" dirty="0" smtClean="0">
                <a:solidFill>
                  <a:srgbClr val="FF0000"/>
                </a:solidFill>
              </a:rPr>
              <a:t>f(p)</a:t>
            </a:r>
            <a:r>
              <a:rPr lang="en-US" b="0" dirty="0"/>
              <a:t> </a:t>
            </a:r>
            <a:r>
              <a:rPr lang="en-US" b="0" dirty="0" smtClean="0"/>
              <a:t>in center cell of LHC central:</a:t>
            </a:r>
          </a:p>
          <a:p>
            <a:r>
              <a:rPr lang="en-US" b="0" dirty="0" smtClean="0"/>
              <a:t>compared with </a:t>
            </a:r>
            <a:r>
              <a:rPr lang="en-US" dirty="0" smtClean="0">
                <a:solidFill>
                  <a:srgbClr val="0000FF"/>
                </a:solidFill>
              </a:rPr>
              <a:t>equilibrium </a:t>
            </a:r>
            <a:r>
              <a:rPr lang="en-US" b="0" dirty="0" smtClean="0">
                <a:solidFill>
                  <a:srgbClr val="0000FF"/>
                </a:solidFill>
              </a:rPr>
              <a:t>functions</a:t>
            </a:r>
            <a:endParaRPr lang="en-US" b="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213133"/>
              </p:ext>
            </p:extLst>
          </p:nvPr>
        </p:nvGraphicFramePr>
        <p:xfrm>
          <a:off x="1762125" y="1419225"/>
          <a:ext cx="69278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81" name="Equation" r:id="rId5" imgW="2362200" imgH="292100" progId="Equation.3">
                  <p:embed/>
                </p:oleObj>
              </mc:Choice>
              <mc:Fallback>
                <p:oleObj name="Equation" r:id="rId5" imgW="23622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2125" y="1419225"/>
                        <a:ext cx="692785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162925" y="3400425"/>
            <a:ext cx="1757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f</a:t>
            </a:r>
            <a:r>
              <a:rPr lang="en-US" b="0" dirty="0" smtClean="0">
                <a:solidFill>
                  <a:srgbClr val="0000FF"/>
                </a:solidFill>
              </a:rPr>
              <a:t>ails in slope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05725" y="3019425"/>
            <a:ext cx="240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f</a:t>
            </a:r>
            <a:r>
              <a:rPr lang="en-US" b="0" dirty="0" smtClean="0">
                <a:solidFill>
                  <a:schemeClr val="tx1"/>
                </a:solidFill>
              </a:rPr>
              <a:t>ails in magnitude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867525" y="3324225"/>
            <a:ext cx="838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248525" y="3705225"/>
            <a:ext cx="8382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692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7525" y="123825"/>
            <a:ext cx="378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Times" charset="0"/>
              </a:rPr>
              <a:t>Over-population of </a:t>
            </a:r>
            <a:r>
              <a:rPr lang="en-GB" dirty="0" err="1" smtClean="0">
                <a:solidFill>
                  <a:srgbClr val="000090"/>
                </a:solidFill>
                <a:latin typeface="Times" charset="0"/>
              </a:rPr>
              <a:t>partons</a:t>
            </a:r>
            <a:endParaRPr lang="en-GB" dirty="0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5" y="704850"/>
            <a:ext cx="9604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Compare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i="1" dirty="0" smtClean="0">
                <a:solidFill>
                  <a:srgbClr val="FF0000"/>
                </a:solidFill>
              </a:rPr>
              <a:t>f</a:t>
            </a:r>
            <a:r>
              <a:rPr lang="en-US" b="0" i="1" dirty="0">
                <a:solidFill>
                  <a:srgbClr val="FF0000"/>
                </a:solidFill>
              </a:rPr>
              <a:t>(p</a:t>
            </a:r>
            <a:r>
              <a:rPr lang="en-US" b="0" i="1" dirty="0" smtClean="0">
                <a:solidFill>
                  <a:srgbClr val="FF0000"/>
                </a:solidFill>
              </a:rPr>
              <a:t>)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in center cell of LHC central</a:t>
            </a:r>
            <a:r>
              <a:rPr lang="en-US" b="0" dirty="0" smtClean="0">
                <a:solidFill>
                  <a:schemeClr val="tx1"/>
                </a:solidFill>
              </a:rPr>
              <a:t> with </a:t>
            </a:r>
            <a:r>
              <a:rPr lang="en-US" dirty="0" smtClean="0">
                <a:solidFill>
                  <a:srgbClr val="008000"/>
                </a:solidFill>
              </a:rPr>
              <a:t>non-equilibrium </a:t>
            </a:r>
            <a:r>
              <a:rPr lang="en-US" b="0" dirty="0" smtClean="0">
                <a:solidFill>
                  <a:srgbClr val="008000"/>
                </a:solidFill>
              </a:rPr>
              <a:t>functions:</a:t>
            </a:r>
          </a:p>
        </p:txBody>
      </p:sp>
      <p:pic>
        <p:nvPicPr>
          <p:cNvPr id="5" name="Picture 4" descr="phasespacef-nonEq-ab-color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9" y="2257425"/>
            <a:ext cx="7542806" cy="4430842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208851"/>
              </p:ext>
            </p:extLst>
          </p:nvPr>
        </p:nvGraphicFramePr>
        <p:xfrm>
          <a:off x="695325" y="1095375"/>
          <a:ext cx="85312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8" name="Equation" r:id="rId5" imgW="2908300" imgH="292100" progId="Equation.3">
                  <p:embed/>
                </p:oleObj>
              </mc:Choice>
              <mc:Fallback>
                <p:oleObj name="Equation" r:id="rId5" imgW="2908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325" y="1095375"/>
                        <a:ext cx="853122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81925" y="2863850"/>
            <a:ext cx="233975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/>
              <a:t>Set </a:t>
            </a:r>
            <a:r>
              <a:rPr lang="en-US" sz="2200" b="0" i="1" dirty="0" smtClean="0"/>
              <a:t>T</a:t>
            </a:r>
            <a:r>
              <a:rPr lang="en-US" sz="2200" b="0" dirty="0" smtClean="0"/>
              <a:t> as         , then</a:t>
            </a:r>
          </a:p>
          <a:p>
            <a:r>
              <a:rPr lang="en-US" sz="2200" b="0" dirty="0"/>
              <a:t>m</a:t>
            </a:r>
            <a:r>
              <a:rPr lang="en-US" sz="2200" b="0" dirty="0" smtClean="0"/>
              <a:t>atch </a:t>
            </a:r>
            <a:r>
              <a:rPr lang="en-US" sz="2200" b="0" dirty="0" err="1" smtClean="0">
                <a:solidFill>
                  <a:srgbClr val="FF0000"/>
                </a:solidFill>
              </a:rPr>
              <a:t>ε</a:t>
            </a:r>
            <a:r>
              <a:rPr lang="en-US" sz="2200" b="0" dirty="0" smtClean="0">
                <a:solidFill>
                  <a:srgbClr val="FF0000"/>
                </a:solidFill>
              </a:rPr>
              <a:t> </a:t>
            </a:r>
            <a:r>
              <a:rPr lang="en-US" sz="2200" b="0" dirty="0" smtClean="0"/>
              <a:t>of the cell</a:t>
            </a:r>
            <a:endParaRPr lang="en-US" sz="2200" b="0" dirty="0">
              <a:solidFill>
                <a:srgbClr val="0000FF"/>
              </a:solidFill>
              <a:ea typeface="Wingdings"/>
              <a:cs typeface="Wingdings"/>
              <a:sym typeface="Wingdings"/>
            </a:endParaRPr>
          </a:p>
          <a:p>
            <a:r>
              <a:rPr lang="en-US" sz="2200" b="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b="0" dirty="0" smtClean="0">
                <a:solidFill>
                  <a:srgbClr val="0000FF"/>
                </a:solidFill>
                <a:ea typeface="Wingdings"/>
                <a:cs typeface="Wingdings"/>
                <a:sym typeface="Wingdings"/>
              </a:rPr>
              <a:t>an equation </a:t>
            </a:r>
          </a:p>
          <a:p>
            <a:r>
              <a:rPr lang="en-US" sz="2200" b="0" dirty="0">
                <a:solidFill>
                  <a:srgbClr val="0000FF"/>
                </a:solidFill>
                <a:ea typeface="Wingdings"/>
                <a:cs typeface="Wingdings"/>
                <a:sym typeface="Wingdings"/>
              </a:rPr>
              <a:t>r</a:t>
            </a:r>
            <a:r>
              <a:rPr lang="en-US" sz="2200" b="0" dirty="0" smtClean="0">
                <a:solidFill>
                  <a:srgbClr val="0000FF"/>
                </a:solidFill>
                <a:ea typeface="Wingdings"/>
                <a:cs typeface="Wingdings"/>
                <a:sym typeface="Wingdings"/>
              </a:rPr>
              <a:t>elating      and</a:t>
            </a:r>
          </a:p>
          <a:p>
            <a:r>
              <a:rPr lang="en-US" sz="2200" b="0" dirty="0" smtClean="0">
                <a:solidFill>
                  <a:srgbClr val="0000FF"/>
                </a:solidFill>
                <a:ea typeface="Wingdings"/>
                <a:cs typeface="Wingdings"/>
                <a:sym typeface="Wingdings"/>
              </a:rPr>
              <a:t> </a:t>
            </a:r>
            <a:endParaRPr lang="en-US" sz="2200" b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837144"/>
              </p:ext>
            </p:extLst>
          </p:nvPr>
        </p:nvGraphicFramePr>
        <p:xfrm>
          <a:off x="8772525" y="3854450"/>
          <a:ext cx="3714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9" name="Equation" r:id="rId7" imgW="127000" imgH="165100" progId="Equation.3">
                  <p:embed/>
                </p:oleObj>
              </mc:Choice>
              <mc:Fallback>
                <p:oleObj name="Equation" r:id="rId7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72525" y="3854450"/>
                        <a:ext cx="3714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54642"/>
              </p:ext>
            </p:extLst>
          </p:nvPr>
        </p:nvGraphicFramePr>
        <p:xfrm>
          <a:off x="7934325" y="5000625"/>
          <a:ext cx="174942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0" name="Equation" r:id="rId9" imgW="635000" imgH="342900" progId="Equation.3">
                  <p:embed/>
                </p:oleObj>
              </mc:Choice>
              <mc:Fallback>
                <p:oleObj name="Equation" r:id="rId9" imgW="6350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34325" y="5000625"/>
                        <a:ext cx="1749425" cy="94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258633"/>
              </p:ext>
            </p:extLst>
          </p:nvPr>
        </p:nvGraphicFramePr>
        <p:xfrm>
          <a:off x="2582862" y="1847851"/>
          <a:ext cx="855663" cy="44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1" name="Equation" r:id="rId11" imgW="317500" imgH="165100" progId="Equation.3">
                  <p:embed/>
                </p:oleObj>
              </mc:Choice>
              <mc:Fallback>
                <p:oleObj name="Equation" r:id="rId11" imgW="3175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82862" y="1847851"/>
                        <a:ext cx="855663" cy="446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769900"/>
              </p:ext>
            </p:extLst>
          </p:nvPr>
        </p:nvGraphicFramePr>
        <p:xfrm>
          <a:off x="9620250" y="3854450"/>
          <a:ext cx="3714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2" name="Equation" r:id="rId13" imgW="127000" imgH="165100" progId="Equation.3">
                  <p:embed/>
                </p:oleObj>
              </mc:Choice>
              <mc:Fallback>
                <p:oleObj name="Equation" r:id="rId13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620250" y="3854450"/>
                        <a:ext cx="3714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845319"/>
              </p:ext>
            </p:extLst>
          </p:nvPr>
        </p:nvGraphicFramePr>
        <p:xfrm>
          <a:off x="8772525" y="2867025"/>
          <a:ext cx="68290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3" name="Equation" r:id="rId15" imgW="228600" imgH="177800" progId="Equation.3">
                  <p:embed/>
                </p:oleObj>
              </mc:Choice>
              <mc:Fallback>
                <p:oleObj name="Equation" r:id="rId15" imgW="228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772525" y="2867025"/>
                        <a:ext cx="682908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5325" y="6677025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FF0000"/>
                </a:solidFill>
              </a:rPr>
              <a:t>f(p)</a:t>
            </a:r>
            <a:r>
              <a:rPr lang="en-US" b="0" dirty="0"/>
              <a:t> </a:t>
            </a:r>
            <a:r>
              <a:rPr lang="en-US" b="0" dirty="0" smtClean="0">
                <a:solidFill>
                  <a:srgbClr val="008000"/>
                </a:solidFill>
              </a:rPr>
              <a:t>can be described well by </a:t>
            </a:r>
            <a:r>
              <a:rPr lang="en-US" dirty="0" smtClean="0">
                <a:solidFill>
                  <a:srgbClr val="008000"/>
                </a:solidFill>
              </a:rPr>
              <a:t>non</a:t>
            </a:r>
            <a:r>
              <a:rPr lang="en-US" dirty="0">
                <a:solidFill>
                  <a:srgbClr val="008000"/>
                </a:solidFill>
              </a:rPr>
              <a:t>-equilibrium </a:t>
            </a:r>
            <a:r>
              <a:rPr lang="en-US" b="0" dirty="0" smtClean="0">
                <a:solidFill>
                  <a:srgbClr val="008000"/>
                </a:solidFill>
              </a:rPr>
              <a:t>functions, with</a:t>
            </a:r>
            <a:endParaRPr lang="en-US" b="0" dirty="0">
              <a:solidFill>
                <a:srgbClr val="008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360265"/>
              </p:ext>
            </p:extLst>
          </p:nvPr>
        </p:nvGraphicFramePr>
        <p:xfrm>
          <a:off x="1169988" y="4391025"/>
          <a:ext cx="18907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4" name="Equation" r:id="rId17" imgW="685800" imgH="165100" progId="Equation.3">
                  <p:embed/>
                </p:oleObj>
              </mc:Choice>
              <mc:Fallback>
                <p:oleObj name="Equation" r:id="rId17" imgW="685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69988" y="4391025"/>
                        <a:ext cx="1890712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044107"/>
              </p:ext>
            </p:extLst>
          </p:nvPr>
        </p:nvGraphicFramePr>
        <p:xfrm>
          <a:off x="5249863" y="4392613"/>
          <a:ext cx="18907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5" name="Equation" r:id="rId19" imgW="685800" imgH="165100" progId="Equation.3">
                  <p:embed/>
                </p:oleObj>
              </mc:Choice>
              <mc:Fallback>
                <p:oleObj name="Equation" r:id="rId19" imgW="685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49863" y="4392613"/>
                        <a:ext cx="1890712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708525"/>
              </p:ext>
            </p:extLst>
          </p:nvPr>
        </p:nvGraphicFramePr>
        <p:xfrm>
          <a:off x="8529638" y="6724650"/>
          <a:ext cx="9286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6" name="Equation" r:id="rId21" imgW="317500" imgH="165100" progId="Equation.3">
                  <p:embed/>
                </p:oleObj>
              </mc:Choice>
              <mc:Fallback>
                <p:oleObj name="Equation" r:id="rId21" imgW="3175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529638" y="6724650"/>
                        <a:ext cx="928687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3362325" y="1847850"/>
            <a:ext cx="6715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1" dirty="0">
                <a:solidFill>
                  <a:schemeClr val="bg1">
                    <a:lumMod val="50000"/>
                  </a:schemeClr>
                </a:solidFill>
              </a:rPr>
              <a:t>are quark &amp; gluon phase-space occupancy factors, </a:t>
            </a:r>
            <a:r>
              <a:rPr lang="en-US" sz="2000" b="0" i="1" dirty="0" smtClean="0">
                <a:solidFill>
                  <a:schemeClr val="bg1">
                    <a:lumMod val="50000"/>
                  </a:schemeClr>
                </a:solidFill>
              </a:rPr>
              <a:t>respectively</a:t>
            </a:r>
            <a:endParaRPr lang="en-US" sz="20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58125" y="4543425"/>
            <a:ext cx="18379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0" dirty="0">
                <a:solidFill>
                  <a:schemeClr val="tx1"/>
                </a:solidFill>
              </a:rPr>
              <a:t>Pauli principle</a:t>
            </a:r>
          </a:p>
        </p:txBody>
      </p:sp>
    </p:spTree>
    <p:extLst>
      <p:ext uri="{BB962C8B-B14F-4D97-AF65-F5344CB8AC3E}">
        <p14:creationId xmlns:p14="http://schemas.microsoft.com/office/powerpoint/2010/main" val="260419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gQuantum-Overpopulated-vs-x-a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1952625"/>
            <a:ext cx="8986383" cy="5267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7525" y="123825"/>
            <a:ext cx="378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Times" charset="0"/>
              </a:rPr>
              <a:t>Over-population of </a:t>
            </a:r>
            <a:r>
              <a:rPr lang="en-GB" dirty="0" err="1" smtClean="0">
                <a:solidFill>
                  <a:srgbClr val="000090"/>
                </a:solidFill>
                <a:latin typeface="Times" charset="0"/>
              </a:rPr>
              <a:t>partons</a:t>
            </a:r>
            <a:endParaRPr lang="en-GB" dirty="0">
              <a:solidFill>
                <a:srgbClr val="000090"/>
              </a:solidFill>
              <a:latin typeface="Times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335150"/>
              </p:ext>
            </p:extLst>
          </p:nvPr>
        </p:nvGraphicFramePr>
        <p:xfrm>
          <a:off x="5267325" y="1495425"/>
          <a:ext cx="3581400" cy="518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3" name="Equation" r:id="rId5" imgW="1143000" imgH="165100" progId="Equation.3">
                  <p:embed/>
                </p:oleObj>
              </mc:Choice>
              <mc:Fallback>
                <p:oleObj name="Equation" r:id="rId5" imgW="1143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67325" y="1495425"/>
                        <a:ext cx="3581400" cy="518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25" y="733425"/>
            <a:ext cx="10222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Can also use </a:t>
            </a:r>
            <a:r>
              <a:rPr lang="en-US" dirty="0" smtClean="0">
                <a:solidFill>
                  <a:srgbClr val="0000FF"/>
                </a:solidFill>
              </a:rPr>
              <a:t>gluon “chemical potential”       </a:t>
            </a:r>
            <a:r>
              <a:rPr lang="en-US" b="0" dirty="0" smtClean="0">
                <a:solidFill>
                  <a:srgbClr val="0000FF"/>
                </a:solidFill>
              </a:rPr>
              <a:t>to represent gluon over-population:  </a:t>
            </a:r>
            <a:endParaRPr lang="en-US" b="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0420"/>
              </p:ext>
            </p:extLst>
          </p:nvPr>
        </p:nvGraphicFramePr>
        <p:xfrm>
          <a:off x="2001838" y="1190625"/>
          <a:ext cx="20351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4" name="Equation" r:id="rId7" imgW="596900" imgH="241300" progId="Equation.3">
                  <p:embed/>
                </p:oleObj>
              </mc:Choice>
              <mc:Fallback>
                <p:oleObj name="Equation" r:id="rId7" imgW="596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01838" y="1190625"/>
                        <a:ext cx="2035175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466840"/>
              </p:ext>
            </p:extLst>
          </p:nvPr>
        </p:nvGraphicFramePr>
        <p:xfrm>
          <a:off x="5264150" y="733425"/>
          <a:ext cx="460375" cy="545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5" name="Equation" r:id="rId9" imgW="139700" imgH="165100" progId="Equation.3">
                  <p:embed/>
                </p:oleObj>
              </mc:Choice>
              <mc:Fallback>
                <p:oleObj name="Equation" r:id="rId9" imgW="139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64150" y="733425"/>
                        <a:ext cx="460375" cy="545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7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2"/>
          <p:cNvSpPr txBox="1">
            <a:spLocks noChangeArrowheads="1"/>
          </p:cNvSpPr>
          <p:nvPr/>
        </p:nvSpPr>
        <p:spPr bwMode="auto">
          <a:xfrm>
            <a:off x="923925" y="733425"/>
            <a:ext cx="8839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 b="1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b="0" dirty="0" smtClean="0">
                <a:solidFill>
                  <a:srgbClr val="0000FF"/>
                </a:solidFill>
              </a:rPr>
              <a:t>Effective temperatures extracted from different variables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b="0" dirty="0" smtClean="0">
                <a:solidFill>
                  <a:srgbClr val="FF0000"/>
                </a:solidFill>
              </a:rPr>
              <a:t>	(</a:t>
            </a:r>
            <a:r>
              <a:rPr lang="en-US" b="0" dirty="0" err="1">
                <a:solidFill>
                  <a:srgbClr val="FF0000"/>
                </a:solidFill>
              </a:rPr>
              <a:t>ε</a:t>
            </a:r>
            <a:r>
              <a:rPr lang="en-US" b="0" dirty="0">
                <a:solidFill>
                  <a:srgbClr val="FF0000"/>
                </a:solidFill>
              </a:rPr>
              <a:t>, </a:t>
            </a:r>
            <a:r>
              <a:rPr lang="en-US" b="0" dirty="0" smtClean="0">
                <a:solidFill>
                  <a:srgbClr val="FF0000"/>
                </a:solidFill>
              </a:rPr>
              <a:t>n, </a:t>
            </a:r>
            <a:r>
              <a:rPr lang="en-GB" b="0" dirty="0" smtClean="0">
                <a:solidFill>
                  <a:srgbClr val="FF0000"/>
                </a:solidFill>
              </a:rPr>
              <a:t>&lt;E&gt;, &lt;</a:t>
            </a:r>
            <a:r>
              <a:rPr lang="en-GB" b="0" dirty="0" err="1" smtClean="0">
                <a:solidFill>
                  <a:srgbClr val="FF0000"/>
                </a:solidFill>
              </a:rPr>
              <a:t>p</a:t>
            </a:r>
            <a:r>
              <a:rPr lang="en-GB" b="0" baseline="-25000" dirty="0" err="1" smtClean="0">
                <a:solidFill>
                  <a:srgbClr val="FF0000"/>
                </a:solidFill>
              </a:rPr>
              <a:t>T</a:t>
            </a:r>
            <a:r>
              <a:rPr lang="en-GB" b="0" dirty="0" smtClean="0">
                <a:solidFill>
                  <a:srgbClr val="FF0000"/>
                </a:solidFill>
              </a:rPr>
              <a:t>&gt;, … in the rest frame of each cell)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b="0" dirty="0" smtClean="0">
                <a:solidFill>
                  <a:srgbClr val="0000FF"/>
                </a:solidFill>
              </a:rPr>
              <a:t>	can be quite different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b="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GB" b="0" dirty="0" err="1" smtClean="0">
                <a:solidFill>
                  <a:srgbClr val="0000FF"/>
                </a:solidFill>
                <a:sym typeface="Wingdings"/>
              </a:rPr>
              <a:t>parton</a:t>
            </a:r>
            <a:r>
              <a:rPr lang="en-GB" b="0" dirty="0" smtClean="0">
                <a:solidFill>
                  <a:srgbClr val="0000FF"/>
                </a:solidFill>
                <a:sym typeface="Wingdings"/>
              </a:rPr>
              <a:t> matter from AMPT-SM are not in full equilibrium</a:t>
            </a:r>
            <a:endParaRPr lang="en-GB" b="0" dirty="0" smtClean="0">
              <a:solidFill>
                <a:srgbClr val="0000FF"/>
              </a:solidFill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4048125" y="152385"/>
            <a:ext cx="1752600" cy="42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ts val="2475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sz="2800" dirty="0">
                <a:solidFill>
                  <a:srgbClr val="000080"/>
                </a:solidFill>
                <a:cs typeface="+mn-cs"/>
              </a:rPr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725" y="2562225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	      over the inner part of the overlap volume</a:t>
            </a:r>
            <a:endParaRPr lang="en-GB" b="0" dirty="0">
              <a:solidFill>
                <a:schemeClr val="tx1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GB" b="0" dirty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0" dirty="0" smtClean="0">
                <a:solidFill>
                  <a:schemeClr val="tx1"/>
                </a:solidFill>
              </a:rPr>
              <a:t>The </a:t>
            </a:r>
            <a:r>
              <a:rPr lang="en-US" b="0" dirty="0" err="1" smtClean="0">
                <a:solidFill>
                  <a:schemeClr val="tx1"/>
                </a:solidFill>
              </a:rPr>
              <a:t>parton</a:t>
            </a:r>
            <a:r>
              <a:rPr lang="en-US" b="0" dirty="0" smtClean="0">
                <a:solidFill>
                  <a:schemeClr val="tx1"/>
                </a:solidFill>
              </a:rPr>
              <a:t> system (at least the gluons) is over-populated there,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US" b="0" dirty="0" smtClean="0">
                <a:solidFill>
                  <a:schemeClr val="tx1"/>
                </a:solidFill>
              </a:rPr>
              <a:t>				often by a large factor.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265396"/>
              </p:ext>
            </p:extLst>
          </p:nvPr>
        </p:nvGraphicFramePr>
        <p:xfrm>
          <a:off x="923925" y="2486025"/>
          <a:ext cx="13874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0" name="Equation" r:id="rId4" imgW="406400" imgH="177800" progId="Equation.3">
                  <p:embed/>
                </p:oleObj>
              </mc:Choice>
              <mc:Fallback>
                <p:oleObj name="Equation" r:id="rId4" imgW="406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3925" y="2486025"/>
                        <a:ext cx="138747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2925" y="3933825"/>
            <a:ext cx="94820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Parton phase-space distributions from the constrained AMPT-SM model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solidFill>
                  <a:srgbClr val="FF0000"/>
                </a:solidFill>
              </a:rPr>
              <a:t>cannot be described by QGP in full equilibrium (Boltzmann or quantum)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solidFill>
                  <a:srgbClr val="0000FF"/>
                </a:solidFill>
              </a:rPr>
              <a:t>can be described well by </a:t>
            </a:r>
            <a:r>
              <a:rPr lang="en-US" b="0" dirty="0">
                <a:solidFill>
                  <a:srgbClr val="0000FF"/>
                </a:solidFill>
              </a:rPr>
              <a:t>non-</a:t>
            </a:r>
            <a:r>
              <a:rPr lang="en-US" b="0" dirty="0" smtClean="0">
                <a:solidFill>
                  <a:srgbClr val="0000FF"/>
                </a:solidFill>
              </a:rPr>
              <a:t>equilibrium QGP</a:t>
            </a:r>
          </a:p>
          <a:p>
            <a:r>
              <a:rPr lang="en-US" b="0" dirty="0">
                <a:solidFill>
                  <a:srgbClr val="0000FF"/>
                </a:solidFill>
              </a:rPr>
              <a:t>	</a:t>
            </a:r>
            <a:r>
              <a:rPr lang="en-US" b="0" dirty="0" smtClean="0">
                <a:solidFill>
                  <a:srgbClr val="0000FF"/>
                </a:solidFill>
              </a:rPr>
              <a:t>(with phase-space occupancy factors                 )</a:t>
            </a:r>
          </a:p>
          <a:p>
            <a:endParaRPr lang="en-US" b="0" dirty="0">
              <a:solidFill>
                <a:srgbClr val="0000FF"/>
              </a:solidFill>
            </a:endParaRPr>
          </a:p>
          <a:p>
            <a:r>
              <a:rPr lang="en-US" b="0" dirty="0" smtClean="0">
                <a:solidFill>
                  <a:srgbClr val="0000FF"/>
                </a:solidFill>
              </a:rPr>
              <a:t>A large gluon over-population gives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095198"/>
              </p:ext>
            </p:extLst>
          </p:nvPr>
        </p:nvGraphicFramePr>
        <p:xfrm>
          <a:off x="6181725" y="5000625"/>
          <a:ext cx="1181100" cy="550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1" name="Equation" r:id="rId6" imgW="355600" imgH="165100" progId="Equation.3">
                  <p:embed/>
                </p:oleObj>
              </mc:Choice>
              <mc:Fallback>
                <p:oleObj name="Equation" r:id="rId6" imgW="3556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81725" y="5000625"/>
                        <a:ext cx="1181100" cy="550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203485"/>
              </p:ext>
            </p:extLst>
          </p:nvPr>
        </p:nvGraphicFramePr>
        <p:xfrm>
          <a:off x="5303837" y="5741988"/>
          <a:ext cx="31638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2" name="Equation" r:id="rId8" imgW="952500" imgH="177800" progId="Equation.3">
                  <p:embed/>
                </p:oleObj>
              </mc:Choice>
              <mc:Fallback>
                <p:oleObj name="Equation" r:id="rId8" imgW="952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03837" y="5741988"/>
                        <a:ext cx="3163888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25" y="6600825"/>
            <a:ext cx="10049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If this is true, how to incorporate such non-equilibrium distributions into hydro?</a:t>
            </a:r>
            <a:endParaRPr 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849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25" y="123825"/>
            <a:ext cx="1637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0090"/>
                </a:solidFill>
                <a:latin typeface="Times" charset="0"/>
              </a:rPr>
              <a:t>Motivation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76" y="763251"/>
            <a:ext cx="10077449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Use </a:t>
            </a:r>
            <a:r>
              <a:rPr lang="en-US" b="0" dirty="0" smtClean="0">
                <a:solidFill>
                  <a:srgbClr val="0000FF"/>
                </a:solidFill>
              </a:rPr>
              <a:t>thermodynamic variables </a:t>
            </a:r>
            <a:r>
              <a:rPr lang="en-US" b="0" dirty="0" smtClean="0"/>
              <a:t>to describe </a:t>
            </a:r>
          </a:p>
          <a:p>
            <a:r>
              <a:rPr lang="en-US" b="0" dirty="0" smtClean="0"/>
              <a:t>the bulk </a:t>
            </a:r>
            <a:r>
              <a:rPr lang="en-US" b="0" dirty="0" err="1" smtClean="0"/>
              <a:t>parton</a:t>
            </a:r>
            <a:r>
              <a:rPr lang="en-US" b="0" dirty="0"/>
              <a:t> matter (</a:t>
            </a:r>
            <a:r>
              <a:rPr lang="en-US" b="0" i="1" dirty="0"/>
              <a:t>usually in non-equilibrium</a:t>
            </a:r>
            <a:r>
              <a:rPr lang="en-US" b="0" dirty="0" smtClean="0"/>
              <a:t>) modeled by transport</a:t>
            </a:r>
          </a:p>
          <a:p>
            <a:endParaRPr lang="en-US" b="0" dirty="0"/>
          </a:p>
          <a:p>
            <a:r>
              <a:rPr lang="en-US" b="0" dirty="0" smtClean="0"/>
              <a:t>This provides a link between </a:t>
            </a:r>
          </a:p>
          <a:p>
            <a:r>
              <a:rPr lang="en-US" b="0" dirty="0" smtClean="0">
                <a:solidFill>
                  <a:srgbClr val="FF0000"/>
                </a:solidFill>
              </a:rPr>
              <a:t>transport model </a:t>
            </a:r>
            <a:r>
              <a:rPr lang="en-US" b="0" dirty="0" smtClean="0"/>
              <a:t>and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solidFill>
                  <a:srgbClr val="FF00FF"/>
                </a:solidFill>
              </a:rPr>
              <a:t>Hydrodynamics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Other studies that use </a:t>
            </a:r>
            <a:r>
              <a:rPr lang="en-US" b="0" dirty="0">
                <a:solidFill>
                  <a:srgbClr val="0000FF"/>
                </a:solidFill>
              </a:rPr>
              <a:t>thermodynamic </a:t>
            </a:r>
            <a:r>
              <a:rPr lang="en-US" b="0" dirty="0" smtClean="0">
                <a:solidFill>
                  <a:srgbClr val="0000FF"/>
                </a:solidFill>
              </a:rPr>
              <a:t>variables (</a:t>
            </a:r>
            <a:r>
              <a:rPr lang="en-US" b="0" i="1" dirty="0" smtClean="0">
                <a:solidFill>
                  <a:srgbClr val="0000FF"/>
                </a:solidFill>
              </a:rPr>
              <a:t>T, </a:t>
            </a:r>
            <a:r>
              <a:rPr lang="en-US" b="0" i="1" dirty="0" err="1" smtClean="0">
                <a:solidFill>
                  <a:srgbClr val="0000FF"/>
                </a:solidFill>
              </a:rPr>
              <a:t>ε</a:t>
            </a:r>
            <a:r>
              <a:rPr lang="en-US" b="0" i="1" dirty="0" smtClean="0">
                <a:solidFill>
                  <a:srgbClr val="0000FF"/>
                </a:solidFill>
              </a:rPr>
              <a:t>, ...</a:t>
            </a:r>
            <a:r>
              <a:rPr lang="en-US" b="0" dirty="0" smtClean="0">
                <a:solidFill>
                  <a:srgbClr val="0000FF"/>
                </a:solidFill>
              </a:rPr>
              <a:t>) </a:t>
            </a:r>
            <a:r>
              <a:rPr lang="en-US" b="0" dirty="0" smtClean="0"/>
              <a:t>to model the physics</a:t>
            </a:r>
          </a:p>
          <a:p>
            <a:endParaRPr lang="en-US" b="0" i="1" dirty="0" smtClean="0"/>
          </a:p>
          <a:p>
            <a:endParaRPr lang="en-US" b="0" i="1" dirty="0"/>
          </a:p>
          <a:p>
            <a:r>
              <a:rPr lang="en-US" b="0" i="1" dirty="0" smtClean="0"/>
              <a:t>In particular,</a:t>
            </a:r>
          </a:p>
          <a:p>
            <a:r>
              <a:rPr lang="en-US" b="0" dirty="0" smtClean="0"/>
              <a:t>evolution of thermodynamic variables of </a:t>
            </a:r>
            <a:r>
              <a:rPr lang="en-US" b="0" dirty="0"/>
              <a:t>the bulk </a:t>
            </a:r>
            <a:r>
              <a:rPr lang="en-US" b="0" dirty="0" err="1"/>
              <a:t>parton</a:t>
            </a:r>
            <a:r>
              <a:rPr lang="en-US" b="0" dirty="0"/>
              <a:t> matter </a:t>
            </a:r>
            <a:endParaRPr lang="en-US" b="0" dirty="0" smtClean="0"/>
          </a:p>
          <a:p>
            <a:r>
              <a:rPr lang="en-US" b="0" i="1" dirty="0" smtClean="0"/>
              <a:t>provides another soft background </a:t>
            </a:r>
          </a:p>
          <a:p>
            <a:r>
              <a:rPr lang="en-US" b="0" i="1" dirty="0" smtClean="0"/>
              <a:t>for jet quenching and energy loss studies.</a:t>
            </a:r>
          </a:p>
          <a:p>
            <a:endParaRPr lang="en-US" b="0" i="1" dirty="0"/>
          </a:p>
          <a:p>
            <a:r>
              <a:rPr lang="en-US" b="0" dirty="0" smtClean="0"/>
              <a:t>Evolution data posted at </a:t>
            </a:r>
            <a:r>
              <a:rPr lang="en-US" b="0" i="1" dirty="0">
                <a:solidFill>
                  <a:srgbClr val="0000FF"/>
                </a:solidFill>
              </a:rPr>
              <a:t>http://myweb.ecu.edu/linz/ampt/</a:t>
            </a:r>
            <a:r>
              <a:rPr lang="en-US" b="0" i="1" dirty="0" err="1">
                <a:solidFill>
                  <a:srgbClr val="0000FF"/>
                </a:solidFill>
              </a:rPr>
              <a:t>evolutiondata</a:t>
            </a:r>
            <a:r>
              <a:rPr lang="en-US" b="0" i="1" dirty="0" smtClean="0">
                <a:solidFill>
                  <a:srgbClr val="0000FF"/>
                </a:solidFill>
              </a:rPr>
              <a:t>/ ;</a:t>
            </a:r>
          </a:p>
          <a:p>
            <a:r>
              <a:rPr lang="en-US" b="0" dirty="0" smtClean="0"/>
              <a:t>also linked at the JET </a:t>
            </a:r>
            <a:r>
              <a:rPr lang="en-US" b="0" dirty="0"/>
              <a:t>Collaboration wiki page </a:t>
            </a:r>
            <a:endParaRPr lang="en-US" b="0" dirty="0" smtClean="0"/>
          </a:p>
          <a:p>
            <a:r>
              <a:rPr lang="en-US" b="0" i="1" dirty="0" smtClean="0">
                <a:solidFill>
                  <a:srgbClr val="0000FF"/>
                </a:solidFill>
              </a:rPr>
              <a:t>https</a:t>
            </a:r>
            <a:r>
              <a:rPr lang="en-US" b="0" i="1" dirty="0">
                <a:solidFill>
                  <a:srgbClr val="0000FF"/>
                </a:solidFill>
              </a:rPr>
              <a:t>://</a:t>
            </a:r>
            <a:r>
              <a:rPr lang="en-US" b="0" i="1" dirty="0" err="1">
                <a:solidFill>
                  <a:srgbClr val="0000FF"/>
                </a:solidFill>
              </a:rPr>
              <a:t>sites.google.com</a:t>
            </a:r>
            <a:r>
              <a:rPr lang="en-US" b="0" i="1" dirty="0">
                <a:solidFill>
                  <a:srgbClr val="0000FF"/>
                </a:solidFill>
              </a:rPr>
              <a:t>/a/</a:t>
            </a:r>
            <a:r>
              <a:rPr lang="en-US" b="0" i="1" dirty="0" err="1">
                <a:solidFill>
                  <a:srgbClr val="0000FF"/>
                </a:solidFill>
              </a:rPr>
              <a:t>lbl.gov</a:t>
            </a:r>
            <a:r>
              <a:rPr lang="en-US" b="0" i="1" dirty="0">
                <a:solidFill>
                  <a:srgbClr val="0000FF"/>
                </a:solidFill>
              </a:rPr>
              <a:t>/</a:t>
            </a:r>
            <a:r>
              <a:rPr lang="en-US" b="0" i="1" dirty="0" err="1">
                <a:solidFill>
                  <a:srgbClr val="0000FF"/>
                </a:solidFill>
              </a:rPr>
              <a:t>jetwiki</a:t>
            </a:r>
            <a:r>
              <a:rPr lang="en-US" b="0" i="1" dirty="0">
                <a:solidFill>
                  <a:srgbClr val="0000FF"/>
                </a:solidFill>
              </a:rPr>
              <a:t>/code-packages/hydro-evolution</a:t>
            </a:r>
            <a:r>
              <a:rPr lang="en-US" b="0" i="1" dirty="0" smtClean="0">
                <a:solidFill>
                  <a:srgbClr val="0000FF"/>
                </a:solidFill>
              </a:rPr>
              <a:t>/</a:t>
            </a:r>
            <a:endParaRPr lang="en-US" b="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2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733425"/>
            <a:ext cx="9229725" cy="91440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dirty="0" smtClean="0">
                <a:solidFill>
                  <a:srgbClr val="000090"/>
                </a:solidFill>
              </a:rPr>
              <a:t>The </a:t>
            </a:r>
            <a:r>
              <a:rPr lang="en-US" sz="2400" dirty="0">
                <a:solidFill>
                  <a:srgbClr val="000090"/>
                </a:solidFill>
              </a:rPr>
              <a:t>same central </a:t>
            </a:r>
            <a:r>
              <a:rPr lang="en-US" sz="2400" dirty="0" smtClean="0">
                <a:solidFill>
                  <a:srgbClr val="000090"/>
                </a:solidFill>
              </a:rPr>
              <a:t>200AGeV </a:t>
            </a:r>
            <a:r>
              <a:rPr lang="en-US" sz="2400" dirty="0" err="1" smtClean="0">
                <a:solidFill>
                  <a:srgbClr val="000090"/>
                </a:solidFill>
              </a:rPr>
              <a:t>Au</a:t>
            </a:r>
            <a:r>
              <a:rPr lang="en-US" sz="2400" dirty="0" err="1">
                <a:solidFill>
                  <a:srgbClr val="000090"/>
                </a:solidFill>
              </a:rPr>
              <a:t>+Au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event (</a:t>
            </a:r>
            <a:r>
              <a:rPr lang="en-US" sz="2400" i="1" dirty="0" smtClean="0">
                <a:solidFill>
                  <a:srgbClr val="000090"/>
                </a:solidFill>
              </a:rPr>
              <a:t>at </a:t>
            </a:r>
            <a:r>
              <a:rPr lang="en-US" sz="2400" i="1" dirty="0">
                <a:solidFill>
                  <a:srgbClr val="000090"/>
                </a:solidFill>
              </a:rPr>
              <a:t>t=5 </a:t>
            </a:r>
            <a:r>
              <a:rPr lang="en-US" sz="2400" i="1" dirty="0" err="1">
                <a:solidFill>
                  <a:srgbClr val="000090"/>
                </a:solidFill>
              </a:rPr>
              <a:t>fm</a:t>
            </a:r>
            <a:r>
              <a:rPr lang="en-US" sz="2400" i="1" dirty="0">
                <a:solidFill>
                  <a:srgbClr val="000090"/>
                </a:solidFill>
              </a:rPr>
              <a:t>/</a:t>
            </a:r>
            <a:r>
              <a:rPr lang="en-US" sz="2400" i="1" dirty="0" smtClean="0">
                <a:solidFill>
                  <a:srgbClr val="000090"/>
                </a:solidFill>
              </a:rPr>
              <a:t>c</a:t>
            </a:r>
            <a:r>
              <a:rPr lang="en-US" sz="2400" dirty="0" smtClean="0">
                <a:solidFill>
                  <a:srgbClr val="000090"/>
                </a:solidFill>
              </a:rPr>
              <a:t>) from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3366FF"/>
                </a:solidFill>
              </a:rPr>
              <a:t>AMPT-Default </a:t>
            </a:r>
            <a:r>
              <a:rPr lang="en-US" sz="2400" dirty="0" smtClean="0">
                <a:solidFill>
                  <a:srgbClr val="000090"/>
                </a:solidFill>
              </a:rPr>
              <a:t>	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 			</a:t>
            </a:r>
            <a:r>
              <a:rPr lang="en-US" sz="2400" dirty="0" err="1" smtClean="0">
                <a:solidFill>
                  <a:srgbClr val="000090"/>
                </a:solidFill>
              </a:rPr>
              <a:t>vs</a:t>
            </a:r>
            <a:r>
              <a:rPr lang="en-US" sz="2400" dirty="0" smtClean="0">
                <a:solidFill>
                  <a:srgbClr val="000090"/>
                </a:solidFill>
              </a:rPr>
              <a:t> 				</a:t>
            </a:r>
            <a:r>
              <a:rPr lang="en-US" sz="2400" dirty="0" smtClean="0">
                <a:solidFill>
                  <a:srgbClr val="FF00FF"/>
                </a:solidFill>
              </a:rPr>
              <a:t>AMPT-</a:t>
            </a:r>
            <a:r>
              <a:rPr lang="en-US" sz="2400" dirty="0">
                <a:solidFill>
                  <a:srgbClr val="FF00FF"/>
                </a:solidFill>
              </a:rPr>
              <a:t>String </a:t>
            </a:r>
            <a:r>
              <a:rPr lang="en-US" sz="2400" dirty="0" smtClean="0">
                <a:solidFill>
                  <a:srgbClr val="FF00FF"/>
                </a:solidFill>
              </a:rPr>
              <a:t>Melting (SM) 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5191124" y="5305425"/>
            <a:ext cx="48863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200" b="0" dirty="0" smtClean="0">
                <a:solidFill>
                  <a:srgbClr val="FF00FF"/>
                </a:solidFill>
              </a:rPr>
              <a:t>AMPT-SM: </a:t>
            </a:r>
            <a:r>
              <a:rPr lang="en-GB" sz="2200" b="0" dirty="0" smtClean="0">
                <a:solidFill>
                  <a:schemeClr val="tx1"/>
                </a:solidFill>
              </a:rPr>
              <a:t>early </a:t>
            </a:r>
            <a:r>
              <a:rPr lang="en-GB" sz="2200" b="0" i="1" dirty="0" err="1" smtClean="0">
                <a:solidFill>
                  <a:schemeClr val="tx1"/>
                </a:solidFill>
              </a:rPr>
              <a:t>parton</a:t>
            </a:r>
            <a:r>
              <a:rPr lang="en-GB" sz="2200" b="0" i="1" dirty="0" smtClean="0">
                <a:solidFill>
                  <a:schemeClr val="tx1"/>
                </a:solidFill>
              </a:rPr>
              <a:t> stage dominates; hadron stage starts later.</a:t>
            </a:r>
            <a:endParaRPr lang="en-GB" sz="2200" b="0" i="1" dirty="0">
              <a:solidFill>
                <a:schemeClr val="tx1"/>
              </a:solidFill>
            </a:endParaRPr>
          </a:p>
          <a:p>
            <a:endParaRPr lang="en-GB" sz="2200" b="0" i="1" dirty="0" smtClean="0">
              <a:solidFill>
                <a:schemeClr val="tx1"/>
              </a:solidFill>
            </a:endParaRPr>
          </a:p>
          <a:p>
            <a:r>
              <a:rPr lang="en-GB" sz="2200" b="0" i="1" dirty="0">
                <a:solidFill>
                  <a:srgbClr val="008000"/>
                </a:solidFill>
              </a:rPr>
              <a:t>describes </a:t>
            </a:r>
            <a:r>
              <a:rPr lang="en-GB" sz="2200" b="0" i="1" dirty="0" smtClean="0">
                <a:solidFill>
                  <a:srgbClr val="008000"/>
                </a:solidFill>
              </a:rPr>
              <a:t>v2</a:t>
            </a:r>
            <a:r>
              <a:rPr lang="en-GB" sz="2200" b="0" i="1" dirty="0">
                <a:solidFill>
                  <a:srgbClr val="008000"/>
                </a:solidFill>
              </a:rPr>
              <a:t> </a:t>
            </a:r>
            <a:r>
              <a:rPr lang="en-GB" sz="2200" b="0" i="1" dirty="0" smtClean="0">
                <a:solidFill>
                  <a:srgbClr val="008000"/>
                </a:solidFill>
              </a:rPr>
              <a:t>&amp; HBT</a:t>
            </a:r>
          </a:p>
          <a:p>
            <a:r>
              <a:rPr lang="en-GB" sz="2200" b="0" i="1" dirty="0" smtClean="0">
                <a:solidFill>
                  <a:srgbClr val="FF0000"/>
                </a:solidFill>
              </a:rPr>
              <a:t>Not </a:t>
            </a:r>
            <a:r>
              <a:rPr lang="en-GB" sz="2200" b="0" i="1" dirty="0" err="1" smtClean="0">
                <a:solidFill>
                  <a:srgbClr val="FF0000"/>
                </a:solidFill>
              </a:rPr>
              <a:t>dN</a:t>
            </a:r>
            <a:r>
              <a:rPr lang="en-GB" sz="2200" b="0" i="1" dirty="0" smtClean="0">
                <a:solidFill>
                  <a:srgbClr val="FF0000"/>
                </a:solidFill>
              </a:rPr>
              <a:t>/</a:t>
            </a:r>
            <a:r>
              <a:rPr lang="en-GB" sz="2200" b="0" i="1" dirty="0" err="1" smtClean="0">
                <a:solidFill>
                  <a:srgbClr val="FF0000"/>
                </a:solidFill>
              </a:rPr>
              <a:t>dy</a:t>
            </a:r>
            <a:r>
              <a:rPr lang="en-GB" sz="2200" b="0" i="1" dirty="0" smtClean="0">
                <a:solidFill>
                  <a:srgbClr val="FF0000"/>
                </a:solidFill>
              </a:rPr>
              <a:t> or </a:t>
            </a:r>
            <a:r>
              <a:rPr lang="en-US" sz="2200" b="0" i="1" dirty="0" err="1" smtClean="0">
                <a:solidFill>
                  <a:srgbClr val="FF0000"/>
                </a:solidFill>
              </a:rPr>
              <a:t>p</a:t>
            </a:r>
            <a:r>
              <a:rPr lang="en-US" sz="2200" b="0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200" b="0" i="1" baseline="-25000" dirty="0" smtClean="0">
                <a:solidFill>
                  <a:srgbClr val="FF0000"/>
                </a:solidFill>
              </a:rPr>
              <a:t> </a:t>
            </a:r>
            <a:r>
              <a:rPr lang="en-GB" sz="2200" b="0" i="1" dirty="0" smtClean="0">
                <a:solidFill>
                  <a:srgbClr val="FF0000"/>
                </a:solidFill>
              </a:rPr>
              <a:t>-spectra</a:t>
            </a:r>
          </a:p>
        </p:txBody>
      </p:sp>
      <p:pic>
        <p:nvPicPr>
          <p:cNvPr id="2" name="Picture 1" descr="f02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825"/>
            <a:ext cx="4876800" cy="3657600"/>
          </a:xfrm>
          <a:prstGeom prst="rect">
            <a:avLst/>
          </a:prstGeom>
        </p:spPr>
      </p:pic>
      <p:pic>
        <p:nvPicPr>
          <p:cNvPr id="8" name="Picture 7" descr="f02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1647825"/>
            <a:ext cx="487680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3125" y="123825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Times" charset="0"/>
              </a:rPr>
              <a:t>Constraining parameters of the AMPT-SM </a:t>
            </a:r>
            <a:r>
              <a:rPr lang="en-GB" dirty="0" smtClean="0">
                <a:solidFill>
                  <a:srgbClr val="000090"/>
                </a:solidFill>
                <a:latin typeface="Times" charset="0"/>
              </a:rPr>
              <a:t>model</a:t>
            </a:r>
            <a:endParaRPr lang="en-GB" dirty="0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525" y="5991225"/>
            <a:ext cx="4114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0000FF"/>
                </a:solidFill>
              </a:rPr>
              <a:t>AMPT-</a:t>
            </a:r>
            <a:r>
              <a:rPr lang="en-US" sz="2200" b="0" dirty="0" smtClean="0">
                <a:solidFill>
                  <a:srgbClr val="0000FF"/>
                </a:solidFill>
              </a:rPr>
              <a:t>Default:</a:t>
            </a:r>
          </a:p>
          <a:p>
            <a:r>
              <a:rPr lang="en-GB" sz="2200" b="0" i="1" dirty="0" smtClean="0">
                <a:solidFill>
                  <a:srgbClr val="008000"/>
                </a:solidFill>
              </a:rPr>
              <a:t>describes </a:t>
            </a:r>
            <a:r>
              <a:rPr lang="en-GB" sz="2200" b="0" i="1" dirty="0" err="1">
                <a:solidFill>
                  <a:srgbClr val="008000"/>
                </a:solidFill>
              </a:rPr>
              <a:t>dN</a:t>
            </a:r>
            <a:r>
              <a:rPr lang="en-GB" sz="2200" b="0" i="1" dirty="0">
                <a:solidFill>
                  <a:srgbClr val="008000"/>
                </a:solidFill>
              </a:rPr>
              <a:t>/</a:t>
            </a:r>
            <a:r>
              <a:rPr lang="en-GB" sz="2200" b="0" i="1" dirty="0" err="1">
                <a:solidFill>
                  <a:srgbClr val="008000"/>
                </a:solidFill>
              </a:rPr>
              <a:t>dy</a:t>
            </a:r>
            <a:r>
              <a:rPr lang="en-GB" sz="2200" b="0" i="1" dirty="0">
                <a:solidFill>
                  <a:srgbClr val="008000"/>
                </a:solidFill>
              </a:rPr>
              <a:t> &amp;</a:t>
            </a:r>
            <a:r>
              <a:rPr lang="en-GB" sz="2200" b="0" i="1" dirty="0" smtClean="0">
                <a:solidFill>
                  <a:srgbClr val="008000"/>
                </a:solidFill>
              </a:rPr>
              <a:t> </a:t>
            </a:r>
            <a:r>
              <a:rPr lang="en-US" sz="2200" b="0" i="1" dirty="0" err="1" smtClean="0">
                <a:solidFill>
                  <a:srgbClr val="008000"/>
                </a:solidFill>
              </a:rPr>
              <a:t>p</a:t>
            </a:r>
            <a:r>
              <a:rPr lang="en-US" sz="2200" b="0" i="1" baseline="-25000" dirty="0" err="1" smtClean="0">
                <a:solidFill>
                  <a:srgbClr val="008000"/>
                </a:solidFill>
              </a:rPr>
              <a:t>T</a:t>
            </a:r>
            <a:r>
              <a:rPr lang="en-US" sz="2200" b="0" i="1" baseline="-25000" dirty="0" smtClean="0">
                <a:solidFill>
                  <a:srgbClr val="008000"/>
                </a:solidFill>
              </a:rPr>
              <a:t> </a:t>
            </a:r>
            <a:r>
              <a:rPr lang="en-GB" sz="2200" b="0" i="1" dirty="0" smtClean="0">
                <a:solidFill>
                  <a:srgbClr val="008000"/>
                </a:solidFill>
              </a:rPr>
              <a:t>-spectra</a:t>
            </a:r>
          </a:p>
          <a:p>
            <a:r>
              <a:rPr lang="en-GB" sz="2200" b="0" i="1" dirty="0" smtClean="0">
                <a:solidFill>
                  <a:srgbClr val="FF0000"/>
                </a:solidFill>
              </a:rPr>
              <a:t>Not v2</a:t>
            </a:r>
            <a:r>
              <a:rPr lang="en-GB" sz="2200" b="0" i="1" dirty="0">
                <a:solidFill>
                  <a:srgbClr val="FF0000"/>
                </a:solidFill>
              </a:rPr>
              <a:t> </a:t>
            </a:r>
            <a:r>
              <a:rPr lang="en-GB" sz="2200" b="0" i="1" dirty="0" smtClean="0">
                <a:solidFill>
                  <a:srgbClr val="FF0000"/>
                </a:solidFill>
              </a:rPr>
              <a:t>or HBT</a:t>
            </a:r>
            <a:endParaRPr lang="en-GB" sz="2200" b="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925" y="5305425"/>
            <a:ext cx="3666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rgbClr val="7F7F7F"/>
                </a:solidFill>
              </a:rPr>
              <a:t>Beams from the left &amp; right sides</a:t>
            </a:r>
            <a:endParaRPr lang="en-US" sz="2000" b="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7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25" y="123825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Times" charset="0"/>
              </a:rPr>
              <a:t>Constraining parameters of the AMPT-SM </a:t>
            </a:r>
            <a:r>
              <a:rPr lang="en-GB" dirty="0" smtClean="0">
                <a:solidFill>
                  <a:srgbClr val="000090"/>
                </a:solidFill>
                <a:latin typeface="Times" charset="0"/>
              </a:rPr>
              <a:t>model</a:t>
            </a:r>
            <a:endParaRPr lang="en-GB" dirty="0">
              <a:solidFill>
                <a:srgbClr val="000090"/>
              </a:solidFill>
              <a:latin typeface="Times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263894"/>
              </p:ext>
            </p:extLst>
          </p:nvPr>
        </p:nvGraphicFramePr>
        <p:xfrm>
          <a:off x="161923" y="2486025"/>
          <a:ext cx="9915526" cy="3672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2"/>
                <a:gridCol w="1371600"/>
                <a:gridCol w="1828800"/>
                <a:gridCol w="2133600"/>
                <a:gridCol w="1914524"/>
              </a:tblGrid>
              <a:tr h="64524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HIJING</a:t>
                      </a:r>
                      <a:r>
                        <a:rPr lang="en-US" sz="1800" baseline="0" dirty="0" smtClean="0">
                          <a:solidFill>
                            <a:srgbClr val="800000"/>
                          </a:solidFill>
                        </a:rPr>
                        <a:t>1.0</a:t>
                      </a:r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AMPT-SM [1]</a:t>
                      </a:r>
                      <a:endParaRPr lang="en-US" sz="18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800000"/>
                          </a:solidFill>
                        </a:rPr>
                        <a:t>AMPT-SM in 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AMPT-SM 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in this Study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1451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Lund string  </a:t>
                      </a:r>
                      <a:r>
                        <a:rPr lang="en-US" sz="2800" i="1" dirty="0" smtClean="0">
                          <a:solidFill>
                            <a:srgbClr val="800000"/>
                          </a:solidFill>
                        </a:rPr>
                        <a:t>a</a:t>
                      </a:r>
                      <a:endParaRPr lang="en-US" sz="2800" i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90"/>
                          </a:solidFill>
                        </a:rPr>
                        <a:t>2.2</a:t>
                      </a:r>
                      <a:endParaRPr lang="en-US" sz="20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0.55 for RHIC, 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0.30 for LHC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4825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Lund string  </a:t>
                      </a:r>
                      <a:r>
                        <a:rPr lang="en-US" sz="2800" i="1" dirty="0" smtClean="0">
                          <a:solidFill>
                            <a:srgbClr val="800000"/>
                          </a:solidFill>
                        </a:rPr>
                        <a:t>b</a:t>
                      </a:r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 (GeV</a:t>
                      </a:r>
                      <a:r>
                        <a:rPr lang="en-US" sz="2000" baseline="30000" dirty="0" smtClean="0">
                          <a:solidFill>
                            <a:srgbClr val="800000"/>
                          </a:solidFill>
                        </a:rPr>
                        <a:t>-2</a:t>
                      </a:r>
                      <a:r>
                        <a:rPr lang="en-US" sz="2000" dirty="0" smtClean="0">
                          <a:solidFill>
                            <a:srgbClr val="8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90"/>
                          </a:solidFill>
                        </a:rPr>
                        <a:t>0.5</a:t>
                      </a:r>
                      <a:endParaRPr lang="en-US" sz="20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0.15</a:t>
                      </a:r>
                    </a:p>
                  </a:txBody>
                  <a:tcPr/>
                </a:tc>
              </a:tr>
              <a:tr h="645242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rgbClr val="800000"/>
                          </a:solidFill>
                        </a:rPr>
                        <a:t>α</a:t>
                      </a:r>
                      <a:r>
                        <a:rPr lang="en-US" sz="2800" i="1" baseline="-25000" dirty="0" smtClean="0">
                          <a:solidFill>
                            <a:srgbClr val="800000"/>
                          </a:solidFill>
                        </a:rPr>
                        <a:t>s </a:t>
                      </a:r>
                      <a:r>
                        <a:rPr lang="en-US" sz="2000" i="0" baseline="0" dirty="0" smtClean="0">
                          <a:solidFill>
                            <a:srgbClr val="800000"/>
                          </a:solidFill>
                        </a:rPr>
                        <a:t>in </a:t>
                      </a:r>
                      <a:r>
                        <a:rPr lang="en-US" sz="2000" i="0" baseline="0" dirty="0" err="1" smtClean="0">
                          <a:solidFill>
                            <a:srgbClr val="800000"/>
                          </a:solidFill>
                        </a:rPr>
                        <a:t>parton</a:t>
                      </a:r>
                      <a:r>
                        <a:rPr lang="en-US" sz="2000" i="0" baseline="0" dirty="0" smtClean="0">
                          <a:solidFill>
                            <a:srgbClr val="800000"/>
                          </a:solidFill>
                        </a:rPr>
                        <a:t> cascade</a:t>
                      </a:r>
                      <a:endParaRPr lang="en-US" sz="2000" i="0" baseline="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N/A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90"/>
                          </a:solidFill>
                        </a:rPr>
                        <a:t>0.47</a:t>
                      </a:r>
                      <a:endParaRPr lang="en-US" sz="20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0.33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0.33</a:t>
                      </a:r>
                    </a:p>
                  </a:txBody>
                  <a:tcPr/>
                </a:tc>
              </a:tr>
              <a:tr h="462116">
                <a:tc>
                  <a:txBody>
                    <a:bodyPr/>
                    <a:lstStyle/>
                    <a:p>
                      <a:r>
                        <a:rPr lang="en-US" sz="2000" i="0" dirty="0" smtClean="0">
                          <a:solidFill>
                            <a:srgbClr val="800000"/>
                          </a:solidFill>
                        </a:rPr>
                        <a:t>Parton</a:t>
                      </a:r>
                      <a:r>
                        <a:rPr lang="en-US" sz="2000" i="0" baseline="0" dirty="0" smtClean="0">
                          <a:solidFill>
                            <a:srgbClr val="800000"/>
                          </a:solidFill>
                        </a:rPr>
                        <a:t> cross section</a:t>
                      </a:r>
                      <a:endParaRPr lang="en-US" sz="2000" i="0" baseline="-250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N/A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90"/>
                          </a:solidFill>
                        </a:rPr>
                        <a:t>~ 6 </a:t>
                      </a:r>
                      <a:r>
                        <a:rPr lang="en-US" sz="2000" dirty="0" err="1" smtClean="0">
                          <a:solidFill>
                            <a:srgbClr val="000090"/>
                          </a:solidFill>
                        </a:rPr>
                        <a:t>mb</a:t>
                      </a:r>
                      <a:endParaRPr lang="en-US" sz="20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1.5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mb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3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mb</a:t>
                      </a:r>
                      <a:endParaRPr lang="en-US" sz="20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45242">
                <a:tc>
                  <a:txBody>
                    <a:bodyPr/>
                    <a:lstStyle/>
                    <a:p>
                      <a:r>
                        <a:rPr lang="en-GB" sz="2400" b="0" i="0" dirty="0" smtClean="0">
                          <a:solidFill>
                            <a:srgbClr val="008000"/>
                          </a:solidFill>
                        </a:rPr>
                        <a:t>Model</a:t>
                      </a:r>
                      <a:r>
                        <a:rPr lang="en-GB" sz="2400" b="0" i="0" baseline="0" dirty="0" smtClean="0">
                          <a:solidFill>
                            <a:srgbClr val="008000"/>
                          </a:solidFill>
                        </a:rPr>
                        <a:t> d</a:t>
                      </a:r>
                      <a:r>
                        <a:rPr lang="en-GB" sz="2400" b="0" i="0" dirty="0" smtClean="0">
                          <a:solidFill>
                            <a:srgbClr val="008000"/>
                          </a:solidFill>
                        </a:rPr>
                        <a:t>escribes </a:t>
                      </a:r>
                      <a:endParaRPr lang="en-US" sz="2400" i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solidFill>
                            <a:srgbClr val="008000"/>
                          </a:solidFill>
                        </a:rPr>
                        <a:t>pp</a:t>
                      </a:r>
                      <a:r>
                        <a:rPr lang="en-US" sz="2000" dirty="0" smtClean="0">
                          <a:solidFill>
                            <a:srgbClr val="008000"/>
                          </a:solidFill>
                        </a:rPr>
                        <a:t>, …</a:t>
                      </a:r>
                      <a:endParaRPr lang="en-US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8000"/>
                          </a:solidFill>
                        </a:rPr>
                        <a:t>v2</a:t>
                      </a:r>
                      <a:r>
                        <a:rPr lang="en-US" sz="2000" baseline="0" dirty="0" smtClean="0">
                          <a:solidFill>
                            <a:srgbClr val="008000"/>
                          </a:solidFill>
                        </a:rPr>
                        <a:t> &amp; HBT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not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dN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dy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or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-25000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0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8000"/>
                          </a:solidFill>
                        </a:rPr>
                        <a:t>dN</a:t>
                      </a:r>
                      <a:r>
                        <a:rPr lang="en-US" sz="2000" dirty="0" smtClean="0">
                          <a:solidFill>
                            <a:srgbClr val="008000"/>
                          </a:solidFill>
                        </a:rPr>
                        <a:t>/</a:t>
                      </a:r>
                      <a:r>
                        <a:rPr lang="en-US" sz="2000" dirty="0" err="1" smtClean="0">
                          <a:solidFill>
                            <a:srgbClr val="008000"/>
                          </a:solidFill>
                        </a:rPr>
                        <a:t>dy</a:t>
                      </a:r>
                      <a:r>
                        <a:rPr lang="en-US" sz="2000" dirty="0" smtClean="0">
                          <a:solidFill>
                            <a:srgbClr val="008000"/>
                          </a:solidFill>
                        </a:rPr>
                        <a:t> &amp;</a:t>
                      </a:r>
                      <a:r>
                        <a:rPr lang="en-US" sz="2000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8000"/>
                          </a:solidFill>
                        </a:rPr>
                        <a:t>v2</a:t>
                      </a:r>
                      <a:r>
                        <a:rPr lang="en-US" sz="2000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8000"/>
                          </a:solidFill>
                        </a:rPr>
                        <a:t>(LHC)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not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2000" baseline="-25000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000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008000"/>
                          </a:solidFill>
                        </a:rPr>
                        <a:t>dN</a:t>
                      </a:r>
                      <a:r>
                        <a:rPr lang="en-US" sz="2000" dirty="0" smtClean="0">
                          <a:solidFill>
                            <a:srgbClr val="008000"/>
                          </a:solidFill>
                        </a:rPr>
                        <a:t>/</a:t>
                      </a:r>
                      <a:r>
                        <a:rPr lang="en-US" sz="2000" dirty="0" err="1" smtClean="0">
                          <a:solidFill>
                            <a:srgbClr val="008000"/>
                          </a:solidFill>
                        </a:rPr>
                        <a:t>dy</a:t>
                      </a:r>
                      <a:r>
                        <a:rPr lang="en-US" sz="2000" dirty="0" smtClean="0">
                          <a:solidFill>
                            <a:srgbClr val="008000"/>
                          </a:solidFill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8000"/>
                          </a:solidFill>
                        </a:rPr>
                        <a:t>p</a:t>
                      </a:r>
                      <a:r>
                        <a:rPr lang="en-US" sz="2000" baseline="-25000" dirty="0" err="1" smtClean="0">
                          <a:solidFill>
                            <a:srgbClr val="008000"/>
                          </a:solidFill>
                        </a:rPr>
                        <a:t>T</a:t>
                      </a:r>
                      <a:r>
                        <a:rPr lang="en-US" sz="2000" baseline="-2500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8000"/>
                          </a:solidFill>
                        </a:rPr>
                        <a:t>&amp; v2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8000"/>
                          </a:solidFill>
                        </a:rPr>
                        <a:t>(RHIC &amp; LHC)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326" y="962025"/>
            <a:ext cx="97631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Goal: </a:t>
            </a:r>
            <a:r>
              <a:rPr lang="en-US" b="0" dirty="0" smtClean="0"/>
              <a:t>fit low-</a:t>
            </a:r>
            <a:r>
              <a:rPr lang="en-US" b="0" dirty="0" err="1" smtClean="0"/>
              <a:t>pt</a:t>
            </a:r>
            <a:r>
              <a:rPr lang="en-US" b="0" dirty="0" smtClean="0"/>
              <a:t> (&lt;</a:t>
            </a:r>
            <a:r>
              <a:rPr lang="en-US" b="0" dirty="0" smtClean="0">
                <a:solidFill>
                  <a:schemeClr val="tx1"/>
                </a:solidFill>
              </a:rPr>
              <a:t>2GeV/c) </a:t>
            </a:r>
            <a:r>
              <a:rPr lang="en-US" b="0" dirty="0">
                <a:solidFill>
                  <a:schemeClr val="tx1"/>
                </a:solidFill>
              </a:rPr>
              <a:t>π &amp; </a:t>
            </a:r>
            <a:r>
              <a:rPr lang="en-US" b="0" dirty="0" smtClean="0">
                <a:solidFill>
                  <a:schemeClr val="tx1"/>
                </a:solidFill>
              </a:rPr>
              <a:t>K data </a:t>
            </a:r>
            <a:r>
              <a:rPr lang="en-US" b="0" dirty="0" smtClean="0"/>
              <a:t>on </a:t>
            </a:r>
            <a:r>
              <a:rPr lang="en-US" b="0" i="1" dirty="0" err="1" smtClean="0">
                <a:solidFill>
                  <a:srgbClr val="0000FF"/>
                </a:solidFill>
              </a:rPr>
              <a:t>dN</a:t>
            </a:r>
            <a:r>
              <a:rPr lang="en-US" b="0" i="1" dirty="0" smtClean="0">
                <a:solidFill>
                  <a:srgbClr val="0000FF"/>
                </a:solidFill>
              </a:rPr>
              <a:t>/</a:t>
            </a:r>
            <a:r>
              <a:rPr lang="en-US" b="0" i="1" dirty="0" err="1" smtClean="0">
                <a:solidFill>
                  <a:srgbClr val="0000FF"/>
                </a:solidFill>
              </a:rPr>
              <a:t>dy</a:t>
            </a:r>
            <a:r>
              <a:rPr lang="en-US" b="0" i="1" dirty="0" smtClean="0">
                <a:solidFill>
                  <a:srgbClr val="0000FF"/>
                </a:solidFill>
              </a:rPr>
              <a:t>, </a:t>
            </a:r>
            <a:r>
              <a:rPr lang="en-US" b="0" i="1" dirty="0" err="1" smtClean="0">
                <a:solidFill>
                  <a:srgbClr val="0000FF"/>
                </a:solidFill>
              </a:rPr>
              <a:t>p</a:t>
            </a:r>
            <a:r>
              <a:rPr lang="en-US" b="0" i="1" baseline="-25000" dirty="0" err="1" smtClean="0">
                <a:solidFill>
                  <a:srgbClr val="0000FF"/>
                </a:solidFill>
              </a:rPr>
              <a:t>T</a:t>
            </a:r>
            <a:r>
              <a:rPr lang="en-US" b="0" i="1" baseline="-25000" dirty="0" smtClean="0">
                <a:solidFill>
                  <a:srgbClr val="0000FF"/>
                </a:solidFill>
              </a:rPr>
              <a:t> </a:t>
            </a:r>
            <a:r>
              <a:rPr lang="en-US" b="0" dirty="0" smtClean="0">
                <a:solidFill>
                  <a:srgbClr val="0000FF"/>
                </a:solidFill>
              </a:rPr>
              <a:t>–spectra </a:t>
            </a:r>
            <a:r>
              <a:rPr lang="en-US" b="0" dirty="0">
                <a:solidFill>
                  <a:srgbClr val="0000FF"/>
                </a:solidFill>
              </a:rPr>
              <a:t>&amp;</a:t>
            </a:r>
            <a:r>
              <a:rPr lang="en-US" b="0" dirty="0" smtClean="0">
                <a:solidFill>
                  <a:srgbClr val="0000FF"/>
                </a:solidFill>
              </a:rPr>
              <a:t> </a:t>
            </a:r>
            <a:r>
              <a:rPr lang="en-US" b="0" i="1" dirty="0" smtClean="0">
                <a:solidFill>
                  <a:srgbClr val="0000FF"/>
                </a:solidFill>
              </a:rPr>
              <a:t>v2</a:t>
            </a:r>
            <a:r>
              <a:rPr lang="en-US" b="0" i="1" dirty="0" smtClean="0"/>
              <a:t>	</a:t>
            </a:r>
            <a:br>
              <a:rPr lang="en-US" b="0" i="1" dirty="0" smtClean="0"/>
            </a:br>
            <a:r>
              <a:rPr lang="en-US" b="0" i="1" dirty="0" smtClean="0"/>
              <a:t>	in </a:t>
            </a:r>
            <a:r>
              <a:rPr lang="en-US" i="1" dirty="0" smtClean="0"/>
              <a:t>central</a:t>
            </a:r>
            <a:r>
              <a:rPr lang="en-US" b="0" i="1" dirty="0" smtClean="0"/>
              <a:t> (0-5%) and </a:t>
            </a:r>
            <a:r>
              <a:rPr lang="en-US" i="1" dirty="0" smtClean="0"/>
              <a:t>mid-central </a:t>
            </a:r>
            <a:r>
              <a:rPr lang="en-US" b="0" i="1" dirty="0" smtClean="0"/>
              <a:t>(20-30%) </a:t>
            </a:r>
          </a:p>
          <a:p>
            <a:r>
              <a:rPr lang="en-US" b="0" i="1" dirty="0" smtClean="0"/>
              <a:t>200AGeV </a:t>
            </a:r>
            <a:r>
              <a:rPr lang="en-US" b="0" i="1" dirty="0" err="1" smtClean="0"/>
              <a:t>Au</a:t>
            </a:r>
            <a:r>
              <a:rPr lang="en-US" b="0" i="1" dirty="0" err="1"/>
              <a:t>+</a:t>
            </a:r>
            <a:r>
              <a:rPr lang="en-US" b="0" i="1" dirty="0" err="1" smtClean="0"/>
              <a:t>Au</a:t>
            </a:r>
            <a:r>
              <a:rPr lang="en-US" b="0" i="1" dirty="0" smtClean="0"/>
              <a:t> collisions (</a:t>
            </a:r>
            <a:r>
              <a:rPr lang="en-US" i="1" dirty="0" smtClean="0"/>
              <a:t>RHIC</a:t>
            </a:r>
            <a:r>
              <a:rPr lang="en-US" b="0" i="1" dirty="0" smtClean="0"/>
              <a:t>) and 2760AGeV </a:t>
            </a:r>
            <a:r>
              <a:rPr lang="en-US" b="0" i="1" dirty="0" err="1"/>
              <a:t>Pb+Pb</a:t>
            </a:r>
            <a:r>
              <a:rPr lang="en-US" b="0" i="1" dirty="0"/>
              <a:t> </a:t>
            </a:r>
            <a:r>
              <a:rPr lang="en-US" b="0" i="1" dirty="0" smtClean="0"/>
              <a:t>collisions (</a:t>
            </a:r>
            <a:r>
              <a:rPr lang="en-US" i="1" dirty="0" smtClean="0"/>
              <a:t>LHC</a:t>
            </a:r>
            <a:r>
              <a:rPr lang="en-US" b="0" i="1" dirty="0" smtClean="0"/>
              <a:t>)</a:t>
            </a:r>
            <a:endParaRPr lang="en-US" b="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645148" y="6335494"/>
            <a:ext cx="6422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[1] </a:t>
            </a:r>
            <a:r>
              <a:rPr lang="en-US" sz="1800" b="0" dirty="0" smtClean="0">
                <a:solidFill>
                  <a:srgbClr val="800000"/>
                </a:solidFill>
              </a:rPr>
              <a:t>Lin</a:t>
            </a:r>
            <a:r>
              <a:rPr lang="en-US" sz="1800" b="0" dirty="0">
                <a:solidFill>
                  <a:srgbClr val="800000"/>
                </a:solidFill>
              </a:rPr>
              <a:t>, </a:t>
            </a:r>
            <a:r>
              <a:rPr lang="en-US" sz="1800" b="0" dirty="0" err="1" smtClean="0">
                <a:solidFill>
                  <a:srgbClr val="800000"/>
                </a:solidFill>
              </a:rPr>
              <a:t>Ko</a:t>
            </a:r>
            <a:r>
              <a:rPr lang="en-US" sz="1800" b="0" dirty="0">
                <a:solidFill>
                  <a:srgbClr val="800000"/>
                </a:solidFill>
              </a:rPr>
              <a:t>, </a:t>
            </a:r>
            <a:r>
              <a:rPr lang="en-US" sz="1800" b="0" dirty="0" smtClean="0">
                <a:solidFill>
                  <a:srgbClr val="800000"/>
                </a:solidFill>
              </a:rPr>
              <a:t>Li</a:t>
            </a:r>
            <a:r>
              <a:rPr lang="en-US" sz="1800" b="0" dirty="0">
                <a:solidFill>
                  <a:srgbClr val="800000"/>
                </a:solidFill>
              </a:rPr>
              <a:t>, </a:t>
            </a:r>
            <a:r>
              <a:rPr lang="en-US" sz="1800" b="0" dirty="0" smtClean="0">
                <a:solidFill>
                  <a:srgbClr val="800000"/>
                </a:solidFill>
              </a:rPr>
              <a:t>Zhang </a:t>
            </a:r>
            <a:r>
              <a:rPr lang="en-US" sz="1800" b="0" dirty="0">
                <a:solidFill>
                  <a:srgbClr val="800000"/>
                </a:solidFill>
              </a:rPr>
              <a:t>and </a:t>
            </a:r>
            <a:r>
              <a:rPr lang="en-US" sz="1800" b="0" dirty="0" smtClean="0">
                <a:solidFill>
                  <a:srgbClr val="800000"/>
                </a:solidFill>
              </a:rPr>
              <a:t>Pal</a:t>
            </a:r>
            <a:r>
              <a:rPr lang="en-US" sz="1800" b="0" dirty="0">
                <a:solidFill>
                  <a:srgbClr val="800000"/>
                </a:solidFill>
              </a:rPr>
              <a:t>, </a:t>
            </a:r>
            <a:r>
              <a:rPr lang="en-US" sz="1800" b="0" dirty="0" err="1" smtClean="0">
                <a:solidFill>
                  <a:srgbClr val="800000"/>
                </a:solidFill>
              </a:rPr>
              <a:t>Phys</a:t>
            </a:r>
            <a:r>
              <a:rPr lang="en-US" sz="1800" b="0" dirty="0" smtClean="0">
                <a:solidFill>
                  <a:srgbClr val="800000"/>
                </a:solidFill>
              </a:rPr>
              <a:t> Rev </a:t>
            </a:r>
            <a:r>
              <a:rPr lang="en-US" sz="1800" b="0" dirty="0">
                <a:solidFill>
                  <a:srgbClr val="800000"/>
                </a:solidFill>
              </a:rPr>
              <a:t>C 72, 064901 (2005</a:t>
            </a:r>
            <a:r>
              <a:rPr lang="en-US" sz="1800" b="0" dirty="0" smtClean="0">
                <a:solidFill>
                  <a:srgbClr val="800000"/>
                </a:solidFill>
              </a:rPr>
              <a:t>); etc. </a:t>
            </a:r>
          </a:p>
          <a:p>
            <a:r>
              <a:rPr lang="en-US" sz="1800" dirty="0" smtClean="0">
                <a:solidFill>
                  <a:srgbClr val="800000"/>
                </a:solidFill>
              </a:rPr>
              <a:t>[2] </a:t>
            </a:r>
            <a:r>
              <a:rPr lang="en-US" sz="1800" b="0" dirty="0" err="1" smtClean="0">
                <a:solidFill>
                  <a:srgbClr val="800000"/>
                </a:solidFill>
              </a:rPr>
              <a:t>Xu</a:t>
            </a:r>
            <a:r>
              <a:rPr lang="en-US" sz="1800" b="0" dirty="0" smtClean="0">
                <a:solidFill>
                  <a:srgbClr val="800000"/>
                </a:solidFill>
              </a:rPr>
              <a:t> </a:t>
            </a:r>
            <a:r>
              <a:rPr lang="en-US" sz="1800" b="0" dirty="0">
                <a:solidFill>
                  <a:srgbClr val="800000"/>
                </a:solidFill>
              </a:rPr>
              <a:t>and </a:t>
            </a:r>
            <a:r>
              <a:rPr lang="en-US" sz="1800" b="0" dirty="0" err="1" smtClean="0">
                <a:solidFill>
                  <a:srgbClr val="800000"/>
                </a:solidFill>
              </a:rPr>
              <a:t>Ko</a:t>
            </a:r>
            <a:r>
              <a:rPr lang="en-US" sz="1800" b="0" dirty="0">
                <a:solidFill>
                  <a:srgbClr val="800000"/>
                </a:solidFill>
              </a:rPr>
              <a:t>, </a:t>
            </a:r>
            <a:r>
              <a:rPr lang="en-US" sz="1800" b="0" dirty="0" err="1" smtClean="0">
                <a:solidFill>
                  <a:srgbClr val="800000"/>
                </a:solidFill>
              </a:rPr>
              <a:t>Phys</a:t>
            </a:r>
            <a:r>
              <a:rPr lang="en-US" sz="1800" b="0" dirty="0" smtClean="0">
                <a:solidFill>
                  <a:srgbClr val="800000"/>
                </a:solidFill>
              </a:rPr>
              <a:t> Rev </a:t>
            </a:r>
            <a:r>
              <a:rPr lang="en-US" sz="1800" b="0" dirty="0">
                <a:solidFill>
                  <a:srgbClr val="800000"/>
                </a:solidFill>
              </a:rPr>
              <a:t>C 83, 034904 (2011). </a:t>
            </a:r>
          </a:p>
        </p:txBody>
      </p:sp>
    </p:spTree>
    <p:extLst>
      <p:ext uri="{BB962C8B-B14F-4D97-AF65-F5344CB8AC3E}">
        <p14:creationId xmlns:p14="http://schemas.microsoft.com/office/powerpoint/2010/main" val="118025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ndy-pip-kp-vs-Data-a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0" y="1571625"/>
            <a:ext cx="9746535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25" y="123825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Times" charset="0"/>
              </a:rPr>
              <a:t>Constraining parameters of the AMPT-SM </a:t>
            </a:r>
            <a:r>
              <a:rPr lang="en-GB" dirty="0" smtClean="0">
                <a:solidFill>
                  <a:srgbClr val="000090"/>
                </a:solidFill>
                <a:latin typeface="Times" charset="0"/>
              </a:rPr>
              <a:t>model</a:t>
            </a:r>
            <a:endParaRPr lang="en-GB" dirty="0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7725" y="885826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 err="1">
                <a:solidFill>
                  <a:srgbClr val="0000FF"/>
                </a:solidFill>
              </a:rPr>
              <a:t>dN</a:t>
            </a:r>
            <a:r>
              <a:rPr lang="en-US" b="0" i="1" dirty="0">
                <a:solidFill>
                  <a:srgbClr val="0000FF"/>
                </a:solidFill>
              </a:rPr>
              <a:t>/</a:t>
            </a:r>
            <a:r>
              <a:rPr lang="en-US" b="0" i="1" dirty="0" err="1" smtClean="0">
                <a:solidFill>
                  <a:srgbClr val="0000FF"/>
                </a:solidFill>
              </a:rPr>
              <a:t>dy</a:t>
            </a:r>
            <a:r>
              <a:rPr lang="en-US" b="0" i="1" dirty="0">
                <a:solidFill>
                  <a:srgbClr val="0000FF"/>
                </a:solidFill>
              </a:rPr>
              <a:t> </a:t>
            </a:r>
            <a:r>
              <a:rPr lang="en-US" b="0" dirty="0" smtClean="0">
                <a:solidFill>
                  <a:srgbClr val="0000FF"/>
                </a:solidFill>
              </a:rPr>
              <a:t>of </a:t>
            </a:r>
            <a:r>
              <a:rPr lang="en-US" b="0" dirty="0">
                <a:solidFill>
                  <a:srgbClr val="0000FF"/>
                </a:solidFill>
              </a:rPr>
              <a:t>π &amp; </a:t>
            </a:r>
            <a:r>
              <a:rPr lang="en-US" b="0" dirty="0" smtClean="0">
                <a:solidFill>
                  <a:srgbClr val="0000FF"/>
                </a:solidFill>
              </a:rPr>
              <a:t>K:</a:t>
            </a:r>
            <a:endParaRPr lang="en-US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3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25" y="123825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Times" charset="0"/>
              </a:rPr>
              <a:t>Constraining parameters of the AMPT-SM </a:t>
            </a:r>
            <a:r>
              <a:rPr lang="en-GB" dirty="0" smtClean="0">
                <a:solidFill>
                  <a:srgbClr val="000090"/>
                </a:solidFill>
                <a:latin typeface="Times" charset="0"/>
              </a:rPr>
              <a:t>model</a:t>
            </a:r>
            <a:endParaRPr lang="en-GB" dirty="0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7725" y="885825"/>
            <a:ext cx="5513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err="1" smtClean="0">
                <a:solidFill>
                  <a:srgbClr val="0000FF"/>
                </a:solidFill>
              </a:rPr>
              <a:t>p</a:t>
            </a:r>
            <a:r>
              <a:rPr lang="en-US" b="0" i="1" baseline="-25000" dirty="0" err="1" smtClean="0">
                <a:solidFill>
                  <a:srgbClr val="0000FF"/>
                </a:solidFill>
              </a:rPr>
              <a:t>T</a:t>
            </a:r>
            <a:r>
              <a:rPr lang="en-US" b="0" i="1" dirty="0" smtClean="0">
                <a:solidFill>
                  <a:srgbClr val="0000FF"/>
                </a:solidFill>
              </a:rPr>
              <a:t> </a:t>
            </a:r>
            <a:r>
              <a:rPr lang="en-US" b="0" dirty="0" smtClean="0">
                <a:solidFill>
                  <a:srgbClr val="0000FF"/>
                </a:solidFill>
              </a:rPr>
              <a:t>-spectra of </a:t>
            </a:r>
            <a:r>
              <a:rPr lang="en-US" b="0" dirty="0">
                <a:solidFill>
                  <a:srgbClr val="0000FF"/>
                </a:solidFill>
              </a:rPr>
              <a:t>π &amp; </a:t>
            </a:r>
            <a:r>
              <a:rPr lang="en-US" b="0" dirty="0" smtClean="0">
                <a:solidFill>
                  <a:srgbClr val="0000FF"/>
                </a:solidFill>
              </a:rPr>
              <a:t>K (in central collisions):</a:t>
            </a:r>
            <a:endParaRPr lang="en-US" b="0" dirty="0">
              <a:solidFill>
                <a:srgbClr val="0000FF"/>
              </a:solidFill>
            </a:endParaRPr>
          </a:p>
        </p:txBody>
      </p:sp>
      <p:pic>
        <p:nvPicPr>
          <p:cNvPr id="5" name="Picture 4" descr="pt-pip-kp-vs-Data-a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419225"/>
            <a:ext cx="9940032" cy="58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5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2ep-pipm-kpm-vs-Data-a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343025"/>
            <a:ext cx="9634126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25" y="123825"/>
            <a:ext cx="66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90"/>
                </a:solidFill>
                <a:latin typeface="Times" charset="0"/>
              </a:rPr>
              <a:t>Constraining parameters of the AMPT-SM </a:t>
            </a:r>
            <a:r>
              <a:rPr lang="en-GB" dirty="0" smtClean="0">
                <a:solidFill>
                  <a:srgbClr val="000090"/>
                </a:solidFill>
                <a:latin typeface="Times" charset="0"/>
              </a:rPr>
              <a:t>model</a:t>
            </a:r>
            <a:endParaRPr lang="en-GB" dirty="0">
              <a:solidFill>
                <a:srgbClr val="000090"/>
              </a:solidFill>
              <a:latin typeface="Time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7725" y="885825"/>
            <a:ext cx="503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 smtClean="0">
                <a:solidFill>
                  <a:srgbClr val="0000FF"/>
                </a:solidFill>
              </a:rPr>
              <a:t>v2 </a:t>
            </a:r>
            <a:r>
              <a:rPr lang="en-US" b="0" dirty="0" smtClean="0">
                <a:solidFill>
                  <a:srgbClr val="0000FF"/>
                </a:solidFill>
              </a:rPr>
              <a:t>of </a:t>
            </a:r>
            <a:r>
              <a:rPr lang="en-US" b="0" dirty="0">
                <a:solidFill>
                  <a:srgbClr val="0000FF"/>
                </a:solidFill>
              </a:rPr>
              <a:t>π &amp; </a:t>
            </a:r>
            <a:r>
              <a:rPr lang="en-US" b="0" dirty="0" smtClean="0">
                <a:solidFill>
                  <a:srgbClr val="0000FF"/>
                </a:solidFill>
              </a:rPr>
              <a:t>K (in mid-central collisions):</a:t>
            </a:r>
            <a:endParaRPr lang="en-US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2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325" y="123825"/>
            <a:ext cx="683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dirty="0">
                <a:solidFill>
                  <a:srgbClr val="000090"/>
                </a:solidFill>
                <a:latin typeface="Times" charset="0"/>
              </a:rPr>
              <a:t>Evolution of flow, densities and energy-momentum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394" y="885825"/>
            <a:ext cx="27815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Transverse flow</a:t>
            </a:r>
          </a:p>
          <a:p>
            <a:r>
              <a:rPr lang="en-US" b="0" dirty="0" smtClean="0"/>
              <a:t>in RHIC central:</a:t>
            </a:r>
          </a:p>
          <a:p>
            <a:endParaRPr lang="en-US" b="0" dirty="0"/>
          </a:p>
          <a:p>
            <a:r>
              <a:rPr lang="en-US" b="0" i="1" dirty="0" smtClean="0">
                <a:solidFill>
                  <a:srgbClr val="FF0000"/>
                </a:solidFill>
              </a:rPr>
              <a:t>the transverse plane</a:t>
            </a:r>
          </a:p>
          <a:p>
            <a:r>
              <a:rPr lang="en-US" b="0" i="1" dirty="0" smtClean="0">
                <a:solidFill>
                  <a:srgbClr val="FF0000"/>
                </a:solidFill>
              </a:rPr>
              <a:t>at 1 </a:t>
            </a:r>
            <a:r>
              <a:rPr lang="en-US" b="0" i="1" dirty="0" err="1" smtClean="0">
                <a:solidFill>
                  <a:srgbClr val="FF0000"/>
                </a:solidFill>
              </a:rPr>
              <a:t>fm</a:t>
            </a:r>
            <a:r>
              <a:rPr lang="en-US" b="0" i="1" dirty="0" smtClean="0">
                <a:solidFill>
                  <a:srgbClr val="FF0000"/>
                </a:solidFill>
              </a:rPr>
              <a:t> resolution:</a:t>
            </a:r>
            <a:endParaRPr lang="en-US" b="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25" y="4772025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 smtClean="0">
                <a:solidFill>
                  <a:srgbClr val="7F7F7F"/>
                </a:solidFill>
              </a:rPr>
              <a:t>This study averages over </a:t>
            </a:r>
          </a:p>
          <a:p>
            <a:r>
              <a:rPr lang="en-US" sz="2000" b="0" i="1" dirty="0" smtClean="0">
                <a:solidFill>
                  <a:srgbClr val="7F7F7F"/>
                </a:solidFill>
              </a:rPr>
              <a:t>many events </a:t>
            </a:r>
          </a:p>
          <a:p>
            <a:r>
              <a:rPr lang="en-US" sz="2000" b="0" i="1" dirty="0" smtClean="0">
                <a:solidFill>
                  <a:srgbClr val="7F7F7F"/>
                </a:solidFill>
              </a:rPr>
              <a:t>(for the same collision system at the same centrality); </a:t>
            </a:r>
          </a:p>
          <a:p>
            <a:endParaRPr lang="en-US" sz="2000" b="0" i="1" dirty="0" smtClean="0">
              <a:solidFill>
                <a:srgbClr val="7F7F7F"/>
              </a:solidFill>
            </a:endParaRPr>
          </a:p>
          <a:p>
            <a:r>
              <a:rPr lang="en-US" sz="2000" b="0" i="1" dirty="0" smtClean="0">
                <a:solidFill>
                  <a:srgbClr val="7F7F7F"/>
                </a:solidFill>
              </a:rPr>
              <a:t>thus e-by-e fluctuations </a:t>
            </a:r>
          </a:p>
          <a:p>
            <a:r>
              <a:rPr lang="en-US" sz="2000" b="0" i="1" dirty="0" smtClean="0">
                <a:solidFill>
                  <a:srgbClr val="7F7F7F"/>
                </a:solidFill>
              </a:rPr>
              <a:t>are neglected</a:t>
            </a:r>
            <a:endParaRPr lang="en-US" sz="2000" b="0" i="1" dirty="0">
              <a:solidFill>
                <a:srgbClr val="7F7F7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4993" y="3095625"/>
            <a:ext cx="406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15325" y="3095625"/>
            <a:ext cx="406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6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23689</TotalTime>
  <Words>1462</Words>
  <Application>Microsoft Macintosh PowerPoint</Application>
  <PresentationFormat>Custom</PresentationFormat>
  <Paragraphs>254</Paragraphs>
  <Slides>25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Default Design</vt:lpstr>
      <vt:lpstr>Equation</vt:lpstr>
      <vt:lpstr>Microsoft Equation</vt:lpstr>
      <vt:lpstr>PowerPoint Presentation</vt:lpstr>
      <vt:lpstr>PowerPoint Presentation</vt:lpstr>
      <vt:lpstr>PowerPoint Presentation</vt:lpstr>
      <vt:lpstr>The same central 200AGeV Au+Au event (at t=5 fm/c) from AMPT-Default       vs     AMPT-String Melting (SM)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Ziwei Lin</cp:lastModifiedBy>
  <cp:revision>2268</cp:revision>
  <dcterms:modified xsi:type="dcterms:W3CDTF">2014-06-18T01:38:28Z</dcterms:modified>
</cp:coreProperties>
</file>